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59" r:id="rId6"/>
    <p:sldId id="265" r:id="rId7"/>
    <p:sldId id="260" r:id="rId8"/>
    <p:sldId id="263" r:id="rId9"/>
    <p:sldId id="264" r:id="rId10"/>
    <p:sldId id="266"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3A4370-9AFA-46BB-82BE-55BD6F37164F}"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ru-RU"/>
        </a:p>
      </dgm:t>
    </dgm:pt>
    <dgm:pt modelId="{4883E01B-4E88-481B-B1D3-FA3B5C74A961}">
      <dgm:prSet>
        <dgm:style>
          <a:lnRef idx="1">
            <a:schemeClr val="accent2"/>
          </a:lnRef>
          <a:fillRef idx="3">
            <a:schemeClr val="accent2"/>
          </a:fillRef>
          <a:effectRef idx="2">
            <a:schemeClr val="accent2"/>
          </a:effectRef>
          <a:fontRef idx="minor">
            <a:schemeClr val="lt1"/>
          </a:fontRef>
        </dgm:style>
      </dgm:prSet>
      <dgm:spPr/>
      <dgm:t>
        <a:bodyPr/>
        <a:lstStyle/>
        <a:p>
          <a:r>
            <a:rPr lang="ru-RU" b="0" i="0" dirty="0" err="1" smtClean="0"/>
            <a:t>Корпарациялық</a:t>
          </a:r>
          <a:r>
            <a:rPr lang="ru-RU" b="0" i="0" dirty="0" smtClean="0"/>
            <a:t> </a:t>
          </a:r>
          <a:r>
            <a:rPr lang="ru-RU" b="0" i="0" dirty="0" err="1" smtClean="0"/>
            <a:t>табыс</a:t>
          </a:r>
          <a:r>
            <a:rPr lang="ru-RU" b="0" i="0" dirty="0" smtClean="0"/>
            <a:t> </a:t>
          </a:r>
          <a:r>
            <a:rPr lang="ru-RU" b="0" i="0" dirty="0" err="1" smtClean="0"/>
            <a:t>салығы</a:t>
          </a:r>
          <a:r>
            <a:rPr lang="ru-RU" b="0" i="0" dirty="0" smtClean="0"/>
            <a:t>.</a:t>
          </a:r>
          <a:endParaRPr lang="ru-RU" b="0" i="0" dirty="0"/>
        </a:p>
      </dgm:t>
    </dgm:pt>
    <dgm:pt modelId="{63881D1E-B60D-4FBE-A895-525BBFB5A99F}" type="parTrans" cxnId="{E7AFDDD4-1208-411E-A609-07ED49A8632B}">
      <dgm:prSet/>
      <dgm:spPr/>
      <dgm:t>
        <a:bodyPr/>
        <a:lstStyle/>
        <a:p>
          <a:endParaRPr lang="ru-RU"/>
        </a:p>
      </dgm:t>
    </dgm:pt>
    <dgm:pt modelId="{2822B984-3827-490A-B52F-B532A7B319FE}" type="sibTrans" cxnId="{E7AFDDD4-1208-411E-A609-07ED49A8632B}">
      <dgm:prSet/>
      <dgm:spPr/>
      <dgm:t>
        <a:bodyPr/>
        <a:lstStyle/>
        <a:p>
          <a:endParaRPr lang="ru-RU"/>
        </a:p>
      </dgm:t>
    </dgm:pt>
    <dgm:pt modelId="{DACA9F58-DBAD-451B-B6F1-B53260071E0E}">
      <dgm:prSet/>
      <dgm:spPr/>
      <dgm:t>
        <a:bodyPr/>
        <a:lstStyle/>
        <a:p>
          <a:r>
            <a:rPr lang="ru-RU" b="1" i="0" dirty="0" smtClean="0">
              <a:solidFill>
                <a:schemeClr val="tx1"/>
              </a:solidFill>
            </a:rPr>
            <a:t>Жеке </a:t>
          </a:r>
          <a:r>
            <a:rPr lang="ru-RU" b="1" i="0" dirty="0" err="1" smtClean="0">
              <a:solidFill>
                <a:schemeClr val="tx1"/>
              </a:solidFill>
            </a:rPr>
            <a:t>табыс</a:t>
          </a:r>
          <a:r>
            <a:rPr lang="ru-RU" b="1" i="0" dirty="0" smtClean="0">
              <a:solidFill>
                <a:schemeClr val="tx1"/>
              </a:solidFill>
            </a:rPr>
            <a:t> </a:t>
          </a:r>
          <a:r>
            <a:rPr lang="ru-RU" b="1" i="0" dirty="0" err="1" smtClean="0">
              <a:solidFill>
                <a:schemeClr val="tx1"/>
              </a:solidFill>
            </a:rPr>
            <a:t>салығы</a:t>
          </a:r>
          <a:endParaRPr lang="ru-RU" b="1" dirty="0">
            <a:solidFill>
              <a:schemeClr val="tx1"/>
            </a:solidFill>
          </a:endParaRPr>
        </a:p>
      </dgm:t>
    </dgm:pt>
    <dgm:pt modelId="{54DD355C-6F49-43B8-B965-264CFFE39EB9}" type="parTrans" cxnId="{A6308932-16BB-4A6C-B06D-8DA0F60D9BA1}">
      <dgm:prSet/>
      <dgm:spPr/>
      <dgm:t>
        <a:bodyPr/>
        <a:lstStyle/>
        <a:p>
          <a:endParaRPr lang="ru-RU"/>
        </a:p>
      </dgm:t>
    </dgm:pt>
    <dgm:pt modelId="{DFDD3A70-41CF-4300-B2FB-AF890EDFCED0}" type="sibTrans" cxnId="{A6308932-16BB-4A6C-B06D-8DA0F60D9BA1}">
      <dgm:prSet/>
      <dgm:spPr/>
      <dgm:t>
        <a:bodyPr/>
        <a:lstStyle/>
        <a:p>
          <a:endParaRPr lang="ru-RU"/>
        </a:p>
      </dgm:t>
    </dgm:pt>
    <dgm:pt modelId="{028F34C1-7328-4733-A976-6FAD62370B4B}">
      <dgm:prSet>
        <dgm:style>
          <a:lnRef idx="1">
            <a:schemeClr val="accent2"/>
          </a:lnRef>
          <a:fillRef idx="3">
            <a:schemeClr val="accent2"/>
          </a:fillRef>
          <a:effectRef idx="2">
            <a:schemeClr val="accent2"/>
          </a:effectRef>
          <a:fontRef idx="minor">
            <a:schemeClr val="lt1"/>
          </a:fontRef>
        </dgm:style>
      </dgm:prSet>
      <dgm:spPr/>
      <dgm:t>
        <a:bodyPr/>
        <a:lstStyle/>
        <a:p>
          <a:r>
            <a:rPr lang="ru-RU" b="0" i="0" smtClean="0"/>
            <a:t>Қосылған құн салығы</a:t>
          </a:r>
          <a:endParaRPr lang="ru-RU"/>
        </a:p>
      </dgm:t>
    </dgm:pt>
    <dgm:pt modelId="{A9121751-7131-4615-9BFC-B582E70F9C59}" type="parTrans" cxnId="{09132BCD-A002-4BC5-80F7-AA28B9646BED}">
      <dgm:prSet/>
      <dgm:spPr/>
      <dgm:t>
        <a:bodyPr/>
        <a:lstStyle/>
        <a:p>
          <a:endParaRPr lang="ru-RU"/>
        </a:p>
      </dgm:t>
    </dgm:pt>
    <dgm:pt modelId="{36A9ED00-D6FA-4E30-A4D7-9B9174D12E61}" type="sibTrans" cxnId="{09132BCD-A002-4BC5-80F7-AA28B9646BED}">
      <dgm:prSet/>
      <dgm:spPr/>
      <dgm:t>
        <a:bodyPr/>
        <a:lstStyle/>
        <a:p>
          <a:endParaRPr lang="ru-RU"/>
        </a:p>
      </dgm:t>
    </dgm:pt>
    <dgm:pt modelId="{A138FB25-EB68-499F-B89D-C31D19E43242}">
      <dgm:prSet/>
      <dgm:spPr/>
      <dgm:t>
        <a:bodyPr/>
        <a:lstStyle/>
        <a:p>
          <a:r>
            <a:rPr lang="ru-RU" b="1" i="0" dirty="0" err="1" smtClean="0">
              <a:solidFill>
                <a:schemeClr val="tx1"/>
              </a:solidFill>
            </a:rPr>
            <a:t>Акциздер</a:t>
          </a:r>
          <a:endParaRPr lang="ru-RU" b="1" dirty="0">
            <a:solidFill>
              <a:schemeClr val="tx1"/>
            </a:solidFill>
          </a:endParaRPr>
        </a:p>
      </dgm:t>
    </dgm:pt>
    <dgm:pt modelId="{E3D27328-C48E-4054-86E4-3E9096963885}" type="parTrans" cxnId="{642F7D56-B103-48CD-815C-1350659BFC31}">
      <dgm:prSet/>
      <dgm:spPr/>
      <dgm:t>
        <a:bodyPr/>
        <a:lstStyle/>
        <a:p>
          <a:endParaRPr lang="ru-RU"/>
        </a:p>
      </dgm:t>
    </dgm:pt>
    <dgm:pt modelId="{4477AD8F-BFE4-48EA-9C61-37F35FB077EC}" type="sibTrans" cxnId="{642F7D56-B103-48CD-815C-1350659BFC31}">
      <dgm:prSet/>
      <dgm:spPr/>
      <dgm:t>
        <a:bodyPr/>
        <a:lstStyle/>
        <a:p>
          <a:endParaRPr lang="ru-RU"/>
        </a:p>
      </dgm:t>
    </dgm:pt>
    <dgm:pt modelId="{C876D894-7619-4997-A660-7C28334DDC25}">
      <dgm:prSet/>
      <dgm:spPr/>
      <dgm:t>
        <a:bodyPr/>
        <a:lstStyle/>
        <a:p>
          <a:r>
            <a:rPr lang="ru-RU" b="1" i="0" dirty="0" err="1" smtClean="0">
              <a:solidFill>
                <a:schemeClr val="tx1"/>
              </a:solidFill>
            </a:rPr>
            <a:t>Экспортталатын</a:t>
          </a:r>
          <a:r>
            <a:rPr lang="ru-RU" b="1" i="0" dirty="0" smtClean="0">
              <a:solidFill>
                <a:schemeClr val="tx1"/>
              </a:solidFill>
            </a:rPr>
            <a:t> </a:t>
          </a:r>
          <a:r>
            <a:rPr lang="ru-RU" b="1" i="0" dirty="0" err="1" smtClean="0">
              <a:solidFill>
                <a:schemeClr val="tx1"/>
              </a:solidFill>
            </a:rPr>
            <a:t>шикі</a:t>
          </a:r>
          <a:r>
            <a:rPr lang="ru-RU" b="1" i="0" dirty="0" smtClean="0">
              <a:solidFill>
                <a:schemeClr val="tx1"/>
              </a:solidFill>
            </a:rPr>
            <a:t> </a:t>
          </a:r>
          <a:r>
            <a:rPr lang="ru-RU" b="1" i="0" dirty="0" err="1" smtClean="0">
              <a:solidFill>
                <a:schemeClr val="tx1"/>
              </a:solidFill>
            </a:rPr>
            <a:t>мұнайға</a:t>
          </a:r>
          <a:r>
            <a:rPr lang="ru-RU" b="1" i="0" dirty="0" smtClean="0">
              <a:solidFill>
                <a:schemeClr val="tx1"/>
              </a:solidFill>
            </a:rPr>
            <a:t>, газ </a:t>
          </a:r>
          <a:r>
            <a:rPr lang="ru-RU" b="1" i="0" dirty="0" err="1" smtClean="0">
              <a:solidFill>
                <a:schemeClr val="tx1"/>
              </a:solidFill>
            </a:rPr>
            <a:t>конденсатына</a:t>
          </a:r>
          <a:r>
            <a:rPr lang="ru-RU" b="1" i="0" dirty="0" smtClean="0">
              <a:solidFill>
                <a:schemeClr val="tx1"/>
              </a:solidFill>
            </a:rPr>
            <a:t> </a:t>
          </a:r>
          <a:r>
            <a:rPr lang="ru-RU" b="1" i="0" dirty="0" err="1" smtClean="0">
              <a:solidFill>
                <a:schemeClr val="tx1"/>
              </a:solidFill>
            </a:rPr>
            <a:t>салынатын</a:t>
          </a:r>
          <a:r>
            <a:rPr lang="ru-RU" b="1" i="0" dirty="0" smtClean="0">
              <a:solidFill>
                <a:schemeClr val="tx1"/>
              </a:solidFill>
            </a:rPr>
            <a:t> рента </a:t>
          </a:r>
          <a:r>
            <a:rPr lang="ru-RU" b="1" i="0" dirty="0" err="1" smtClean="0">
              <a:solidFill>
                <a:schemeClr val="tx1"/>
              </a:solidFill>
            </a:rPr>
            <a:t>салығы</a:t>
          </a:r>
          <a:endParaRPr lang="ru-RU" b="1" dirty="0">
            <a:solidFill>
              <a:schemeClr val="tx1"/>
            </a:solidFill>
          </a:endParaRPr>
        </a:p>
      </dgm:t>
    </dgm:pt>
    <dgm:pt modelId="{5D2B374A-F049-4CD5-9F94-E06354630A87}" type="parTrans" cxnId="{7D7DF97F-BFF4-4E6A-9456-D7B74E4CFB3D}">
      <dgm:prSet/>
      <dgm:spPr/>
      <dgm:t>
        <a:bodyPr/>
        <a:lstStyle/>
        <a:p>
          <a:endParaRPr lang="ru-RU"/>
        </a:p>
      </dgm:t>
    </dgm:pt>
    <dgm:pt modelId="{53305587-CEB2-4406-A720-3DB1CC53C02D}" type="sibTrans" cxnId="{7D7DF97F-BFF4-4E6A-9456-D7B74E4CFB3D}">
      <dgm:prSet/>
      <dgm:spPr/>
      <dgm:t>
        <a:bodyPr/>
        <a:lstStyle/>
        <a:p>
          <a:endParaRPr lang="ru-RU"/>
        </a:p>
      </dgm:t>
    </dgm:pt>
    <dgm:pt modelId="{38091C16-8FAE-45DE-91B3-4A7D8CA0DA2D}">
      <dgm:prSet/>
      <dgm:spPr/>
      <dgm:t>
        <a:bodyPr/>
        <a:lstStyle/>
        <a:p>
          <a:r>
            <a:rPr lang="ru-RU" b="1" i="0" dirty="0" err="1" smtClean="0">
              <a:solidFill>
                <a:schemeClr val="tx1"/>
              </a:solidFill>
            </a:rPr>
            <a:t>Жер</a:t>
          </a:r>
          <a:r>
            <a:rPr lang="ru-RU" b="1" i="0" dirty="0" smtClean="0">
              <a:solidFill>
                <a:schemeClr val="tx1"/>
              </a:solidFill>
            </a:rPr>
            <a:t> </a:t>
          </a:r>
          <a:r>
            <a:rPr lang="ru-RU" b="1" i="0" dirty="0" err="1" smtClean="0">
              <a:solidFill>
                <a:schemeClr val="tx1"/>
              </a:solidFill>
            </a:rPr>
            <a:t>қойнауын</a:t>
          </a:r>
          <a:r>
            <a:rPr lang="ru-RU" b="1" i="0" dirty="0" smtClean="0">
              <a:solidFill>
                <a:schemeClr val="tx1"/>
              </a:solidFill>
            </a:rPr>
            <a:t> </a:t>
          </a:r>
          <a:r>
            <a:rPr lang="ru-RU" b="1" i="0" dirty="0" err="1" smtClean="0">
              <a:solidFill>
                <a:schemeClr val="tx1"/>
              </a:solidFill>
            </a:rPr>
            <a:t>пайдаланушылардың</a:t>
          </a:r>
          <a:r>
            <a:rPr lang="ru-RU" b="1" i="0" dirty="0" smtClean="0">
              <a:solidFill>
                <a:schemeClr val="tx1"/>
              </a:solidFill>
            </a:rPr>
            <a:t> </a:t>
          </a:r>
          <a:r>
            <a:rPr lang="ru-RU" b="1" i="0" dirty="0" err="1" smtClean="0">
              <a:solidFill>
                <a:schemeClr val="tx1"/>
              </a:solidFill>
            </a:rPr>
            <a:t>салықтары</a:t>
          </a:r>
          <a:r>
            <a:rPr lang="ru-RU" b="1" i="0" dirty="0" smtClean="0">
              <a:solidFill>
                <a:schemeClr val="tx1"/>
              </a:solidFill>
            </a:rPr>
            <a:t> мен </a:t>
          </a:r>
          <a:r>
            <a:rPr lang="ru-RU" b="1" i="0" dirty="0" err="1" smtClean="0">
              <a:solidFill>
                <a:schemeClr val="tx1"/>
              </a:solidFill>
            </a:rPr>
            <a:t>арнаулы</a:t>
          </a:r>
          <a:r>
            <a:rPr lang="ru-RU" b="1" i="0" dirty="0" smtClean="0">
              <a:solidFill>
                <a:schemeClr val="tx1"/>
              </a:solidFill>
            </a:rPr>
            <a:t> </a:t>
          </a:r>
          <a:r>
            <a:rPr lang="ru-RU" b="1" i="0" dirty="0" err="1" smtClean="0">
              <a:solidFill>
                <a:schemeClr val="tx1"/>
              </a:solidFill>
            </a:rPr>
            <a:t>төлемдері</a:t>
          </a:r>
          <a:endParaRPr lang="ru-RU" b="1" dirty="0">
            <a:solidFill>
              <a:schemeClr val="tx1"/>
            </a:solidFill>
          </a:endParaRPr>
        </a:p>
      </dgm:t>
    </dgm:pt>
    <dgm:pt modelId="{63CE5FDA-66BA-444F-9D5D-CDDDAA541BBD}" type="parTrans" cxnId="{CB853C6E-87D4-4B7F-BDA9-016B807BF38A}">
      <dgm:prSet/>
      <dgm:spPr/>
      <dgm:t>
        <a:bodyPr/>
        <a:lstStyle/>
        <a:p>
          <a:endParaRPr lang="ru-RU"/>
        </a:p>
      </dgm:t>
    </dgm:pt>
    <dgm:pt modelId="{2A40CF2B-E59B-4227-93BF-A5F12199559A}" type="sibTrans" cxnId="{CB853C6E-87D4-4B7F-BDA9-016B807BF38A}">
      <dgm:prSet/>
      <dgm:spPr/>
      <dgm:t>
        <a:bodyPr/>
        <a:lstStyle/>
        <a:p>
          <a:endParaRPr lang="ru-RU"/>
        </a:p>
      </dgm:t>
    </dgm:pt>
    <dgm:pt modelId="{6A44C619-EBD1-4986-BA2F-F9F33B0ED319}">
      <dgm:prSet/>
      <dgm:spPr/>
      <dgm:t>
        <a:bodyPr/>
        <a:lstStyle/>
        <a:p>
          <a:r>
            <a:rPr lang="ru-RU" b="1" i="0" dirty="0" err="1" smtClean="0">
              <a:solidFill>
                <a:schemeClr val="tx1"/>
              </a:solidFill>
            </a:rPr>
            <a:t>Әлеуметтік</a:t>
          </a:r>
          <a:r>
            <a:rPr lang="ru-RU" b="1" i="0" dirty="0" smtClean="0">
              <a:solidFill>
                <a:schemeClr val="tx1"/>
              </a:solidFill>
            </a:rPr>
            <a:t> </a:t>
          </a:r>
          <a:r>
            <a:rPr lang="ru-RU" b="1" i="0" dirty="0" err="1" smtClean="0">
              <a:solidFill>
                <a:schemeClr val="tx1"/>
              </a:solidFill>
            </a:rPr>
            <a:t>салық</a:t>
          </a:r>
          <a:endParaRPr lang="ru-RU" b="1" dirty="0">
            <a:solidFill>
              <a:schemeClr val="tx1"/>
            </a:solidFill>
          </a:endParaRPr>
        </a:p>
      </dgm:t>
    </dgm:pt>
    <dgm:pt modelId="{5172D905-DD47-4606-A803-64B33BBA6E77}" type="parTrans" cxnId="{3DE02B20-4E53-47A1-AEE1-53CD5C3D5B90}">
      <dgm:prSet/>
      <dgm:spPr/>
      <dgm:t>
        <a:bodyPr/>
        <a:lstStyle/>
        <a:p>
          <a:endParaRPr lang="ru-RU"/>
        </a:p>
      </dgm:t>
    </dgm:pt>
    <dgm:pt modelId="{D6ED7C70-3FE6-424F-9BCC-1A539D937113}" type="sibTrans" cxnId="{3DE02B20-4E53-47A1-AEE1-53CD5C3D5B90}">
      <dgm:prSet/>
      <dgm:spPr/>
      <dgm:t>
        <a:bodyPr/>
        <a:lstStyle/>
        <a:p>
          <a:endParaRPr lang="ru-RU"/>
        </a:p>
      </dgm:t>
    </dgm:pt>
    <dgm:pt modelId="{B4E74DF3-9A09-49C4-B4F7-9D9E175E0E8D}">
      <dgm:prSet/>
      <dgm:spPr/>
      <dgm:t>
        <a:bodyPr/>
        <a:lstStyle/>
        <a:p>
          <a:r>
            <a:rPr lang="ru-RU" b="1" i="0" dirty="0" err="1" smtClean="0">
              <a:solidFill>
                <a:schemeClr val="tx1"/>
              </a:solidFill>
            </a:rPr>
            <a:t>Жер</a:t>
          </a:r>
          <a:r>
            <a:rPr lang="ru-RU" b="1" i="0" dirty="0" smtClean="0">
              <a:solidFill>
                <a:schemeClr val="tx1"/>
              </a:solidFill>
            </a:rPr>
            <a:t> </a:t>
          </a:r>
          <a:r>
            <a:rPr lang="ru-RU" b="1" i="0" dirty="0" err="1" smtClean="0">
              <a:solidFill>
                <a:schemeClr val="tx1"/>
              </a:solidFill>
            </a:rPr>
            <a:t>салығы</a:t>
          </a:r>
          <a:endParaRPr lang="ru-RU" b="1" dirty="0">
            <a:solidFill>
              <a:schemeClr val="tx1"/>
            </a:solidFill>
          </a:endParaRPr>
        </a:p>
      </dgm:t>
    </dgm:pt>
    <dgm:pt modelId="{40197BAA-AC8D-4EF5-AE14-A045E35C91E1}" type="parTrans" cxnId="{588281BC-4AB0-4C4B-8C1A-6982AEF4CD16}">
      <dgm:prSet/>
      <dgm:spPr/>
      <dgm:t>
        <a:bodyPr/>
        <a:lstStyle/>
        <a:p>
          <a:endParaRPr lang="ru-RU"/>
        </a:p>
      </dgm:t>
    </dgm:pt>
    <dgm:pt modelId="{41755616-EAF7-47D6-92BB-8A6606A70030}" type="sibTrans" cxnId="{588281BC-4AB0-4C4B-8C1A-6982AEF4CD16}">
      <dgm:prSet/>
      <dgm:spPr/>
      <dgm:t>
        <a:bodyPr/>
        <a:lstStyle/>
        <a:p>
          <a:endParaRPr lang="ru-RU"/>
        </a:p>
      </dgm:t>
    </dgm:pt>
    <dgm:pt modelId="{7B65936D-D587-476D-9BD0-5C4B848B7391}">
      <dgm:prSet/>
      <dgm:spPr/>
      <dgm:t>
        <a:bodyPr/>
        <a:lstStyle/>
        <a:p>
          <a:r>
            <a:rPr lang="ru-RU" b="1" i="0" dirty="0" err="1" smtClean="0">
              <a:solidFill>
                <a:schemeClr val="tx1"/>
              </a:solidFill>
            </a:rPr>
            <a:t>Көлік</a:t>
          </a:r>
          <a:r>
            <a:rPr lang="ru-RU" b="1" i="0" dirty="0" smtClean="0">
              <a:solidFill>
                <a:schemeClr val="tx1"/>
              </a:solidFill>
            </a:rPr>
            <a:t> </a:t>
          </a:r>
          <a:r>
            <a:rPr lang="ru-RU" b="1" i="0" dirty="0" err="1" smtClean="0">
              <a:solidFill>
                <a:schemeClr val="tx1"/>
              </a:solidFill>
            </a:rPr>
            <a:t>құралдары</a:t>
          </a:r>
          <a:r>
            <a:rPr lang="ru-RU" b="1" i="0" dirty="0" smtClean="0">
              <a:solidFill>
                <a:schemeClr val="tx1"/>
              </a:solidFill>
            </a:rPr>
            <a:t> </a:t>
          </a:r>
          <a:r>
            <a:rPr lang="ru-RU" b="1" i="0" dirty="0" err="1" smtClean="0">
              <a:solidFill>
                <a:schemeClr val="tx1"/>
              </a:solidFill>
            </a:rPr>
            <a:t>салығы</a:t>
          </a:r>
          <a:endParaRPr lang="ru-RU" b="1" dirty="0">
            <a:solidFill>
              <a:schemeClr val="tx1"/>
            </a:solidFill>
          </a:endParaRPr>
        </a:p>
      </dgm:t>
    </dgm:pt>
    <dgm:pt modelId="{8208C4DF-9D87-41AA-9EBA-BB41C8DEF11E}" type="parTrans" cxnId="{B6562630-D5CF-4164-B936-3302106BAC7F}">
      <dgm:prSet/>
      <dgm:spPr/>
      <dgm:t>
        <a:bodyPr/>
        <a:lstStyle/>
        <a:p>
          <a:endParaRPr lang="ru-RU"/>
        </a:p>
      </dgm:t>
    </dgm:pt>
    <dgm:pt modelId="{5A71591A-D260-4064-974D-935EABF36026}" type="sibTrans" cxnId="{B6562630-D5CF-4164-B936-3302106BAC7F}">
      <dgm:prSet/>
      <dgm:spPr/>
      <dgm:t>
        <a:bodyPr/>
        <a:lstStyle/>
        <a:p>
          <a:endParaRPr lang="ru-RU"/>
        </a:p>
      </dgm:t>
    </dgm:pt>
    <dgm:pt modelId="{04810FA4-48B1-4B24-872A-E76C66EAC142}">
      <dgm:prSet/>
      <dgm:spPr/>
      <dgm:t>
        <a:bodyPr/>
        <a:lstStyle/>
        <a:p>
          <a:r>
            <a:rPr lang="ru-RU" b="1" i="0" dirty="0" err="1" smtClean="0">
              <a:solidFill>
                <a:schemeClr val="tx1"/>
              </a:solidFill>
            </a:rPr>
            <a:t>Мүлік</a:t>
          </a:r>
          <a:r>
            <a:rPr lang="ru-RU" b="1" i="0" dirty="0" smtClean="0">
              <a:solidFill>
                <a:schemeClr val="tx1"/>
              </a:solidFill>
            </a:rPr>
            <a:t> </a:t>
          </a:r>
          <a:r>
            <a:rPr lang="ru-RU" b="1" i="0" dirty="0" err="1" smtClean="0">
              <a:solidFill>
                <a:schemeClr val="tx1"/>
              </a:solidFill>
            </a:rPr>
            <a:t>салығы</a:t>
          </a:r>
          <a:endParaRPr lang="ru-RU" b="1" dirty="0">
            <a:solidFill>
              <a:schemeClr val="tx1"/>
            </a:solidFill>
          </a:endParaRPr>
        </a:p>
      </dgm:t>
    </dgm:pt>
    <dgm:pt modelId="{DF0EF0F5-FEC9-4777-ADEB-8BCBA6C83223}" type="parTrans" cxnId="{EA012591-7EEC-4C5E-9F75-5E6165BE395E}">
      <dgm:prSet/>
      <dgm:spPr/>
      <dgm:t>
        <a:bodyPr/>
        <a:lstStyle/>
        <a:p>
          <a:endParaRPr lang="ru-RU"/>
        </a:p>
      </dgm:t>
    </dgm:pt>
    <dgm:pt modelId="{75E600AE-F9BF-4BA4-85D5-F8C9F9015051}" type="sibTrans" cxnId="{EA012591-7EEC-4C5E-9F75-5E6165BE395E}">
      <dgm:prSet/>
      <dgm:spPr/>
      <dgm:t>
        <a:bodyPr/>
        <a:lstStyle/>
        <a:p>
          <a:endParaRPr lang="ru-RU"/>
        </a:p>
      </dgm:t>
    </dgm:pt>
    <dgm:pt modelId="{D11EE793-D026-4577-8F1F-C9A11EA85648}">
      <dgm:prSet/>
      <dgm:spPr/>
      <dgm:t>
        <a:bodyPr/>
        <a:lstStyle/>
        <a:p>
          <a:r>
            <a:rPr lang="kk-KZ" b="1" dirty="0" smtClean="0">
              <a:solidFill>
                <a:schemeClr val="tx1"/>
              </a:solidFill>
            </a:rPr>
            <a:t>Ойын бизнесіне салынатын салық</a:t>
          </a:r>
          <a:endParaRPr lang="ru-RU" b="1" dirty="0">
            <a:solidFill>
              <a:schemeClr val="tx1"/>
            </a:solidFill>
          </a:endParaRPr>
        </a:p>
      </dgm:t>
    </dgm:pt>
    <dgm:pt modelId="{0438F11D-59F6-40B7-BC4A-3CA80D39BF58}" type="parTrans" cxnId="{4FB649DA-BC26-4CD1-8F18-ABBE5D02BBEB}">
      <dgm:prSet/>
      <dgm:spPr/>
      <dgm:t>
        <a:bodyPr/>
        <a:lstStyle/>
        <a:p>
          <a:endParaRPr lang="ru-RU"/>
        </a:p>
      </dgm:t>
    </dgm:pt>
    <dgm:pt modelId="{FBAD172A-7A2C-468D-8DC9-60274B944171}" type="sibTrans" cxnId="{4FB649DA-BC26-4CD1-8F18-ABBE5D02BBEB}">
      <dgm:prSet/>
      <dgm:spPr/>
      <dgm:t>
        <a:bodyPr/>
        <a:lstStyle/>
        <a:p>
          <a:endParaRPr lang="ru-RU"/>
        </a:p>
      </dgm:t>
    </dgm:pt>
    <dgm:pt modelId="{D6E2A2AE-E325-4D4D-91E7-E86F6C374215}" type="pres">
      <dgm:prSet presAssocID="{743A4370-9AFA-46BB-82BE-55BD6F37164F}" presName="Name0" presStyleCnt="0">
        <dgm:presLayoutVars>
          <dgm:dir/>
          <dgm:resizeHandles val="exact"/>
        </dgm:presLayoutVars>
      </dgm:prSet>
      <dgm:spPr/>
      <dgm:t>
        <a:bodyPr/>
        <a:lstStyle/>
        <a:p>
          <a:endParaRPr lang="ru-RU"/>
        </a:p>
      </dgm:t>
    </dgm:pt>
    <dgm:pt modelId="{D1466A82-A049-4EAD-966B-5C14D6874958}" type="pres">
      <dgm:prSet presAssocID="{7B65936D-D587-476D-9BD0-5C4B848B7391}" presName="node" presStyleLbl="node1" presStyleIdx="0" presStyleCnt="11">
        <dgm:presLayoutVars>
          <dgm:bulletEnabled val="1"/>
        </dgm:presLayoutVars>
      </dgm:prSet>
      <dgm:spPr/>
      <dgm:t>
        <a:bodyPr/>
        <a:lstStyle/>
        <a:p>
          <a:endParaRPr lang="ru-RU"/>
        </a:p>
      </dgm:t>
    </dgm:pt>
    <dgm:pt modelId="{3F1E916A-1246-460C-9E96-FF7C1B8F8AEE}" type="pres">
      <dgm:prSet presAssocID="{5A71591A-D260-4064-974D-935EABF36026}" presName="sibTrans" presStyleLbl="sibTrans1D1" presStyleIdx="0" presStyleCnt="10"/>
      <dgm:spPr/>
      <dgm:t>
        <a:bodyPr/>
        <a:lstStyle/>
        <a:p>
          <a:endParaRPr lang="ru-RU"/>
        </a:p>
      </dgm:t>
    </dgm:pt>
    <dgm:pt modelId="{C1C20F2B-C022-41A2-9725-9191F924B85A}" type="pres">
      <dgm:prSet presAssocID="{5A71591A-D260-4064-974D-935EABF36026}" presName="connectorText" presStyleLbl="sibTrans1D1" presStyleIdx="0" presStyleCnt="10"/>
      <dgm:spPr/>
      <dgm:t>
        <a:bodyPr/>
        <a:lstStyle/>
        <a:p>
          <a:endParaRPr lang="ru-RU"/>
        </a:p>
      </dgm:t>
    </dgm:pt>
    <dgm:pt modelId="{B55AE1E5-E81C-4497-81E2-501E1748BA74}" type="pres">
      <dgm:prSet presAssocID="{B4E74DF3-9A09-49C4-B4F7-9D9E175E0E8D}" presName="node" presStyleLbl="node1" presStyleIdx="1" presStyleCnt="11">
        <dgm:presLayoutVars>
          <dgm:bulletEnabled val="1"/>
        </dgm:presLayoutVars>
      </dgm:prSet>
      <dgm:spPr/>
      <dgm:t>
        <a:bodyPr/>
        <a:lstStyle/>
        <a:p>
          <a:endParaRPr lang="ru-RU"/>
        </a:p>
      </dgm:t>
    </dgm:pt>
    <dgm:pt modelId="{A3833186-8AB1-4137-8C59-7D90C9DF957A}" type="pres">
      <dgm:prSet presAssocID="{41755616-EAF7-47D6-92BB-8A6606A70030}" presName="sibTrans" presStyleLbl="sibTrans1D1" presStyleIdx="1" presStyleCnt="10"/>
      <dgm:spPr/>
      <dgm:t>
        <a:bodyPr/>
        <a:lstStyle/>
        <a:p>
          <a:endParaRPr lang="ru-RU"/>
        </a:p>
      </dgm:t>
    </dgm:pt>
    <dgm:pt modelId="{D6A18554-1226-4E94-A956-F832D0A9F565}" type="pres">
      <dgm:prSet presAssocID="{41755616-EAF7-47D6-92BB-8A6606A70030}" presName="connectorText" presStyleLbl="sibTrans1D1" presStyleIdx="1" presStyleCnt="10"/>
      <dgm:spPr/>
      <dgm:t>
        <a:bodyPr/>
        <a:lstStyle/>
        <a:p>
          <a:endParaRPr lang="ru-RU"/>
        </a:p>
      </dgm:t>
    </dgm:pt>
    <dgm:pt modelId="{7C3C1F2F-DBC9-416B-8161-DF5104C8B309}" type="pres">
      <dgm:prSet presAssocID="{4883E01B-4E88-481B-B1D3-FA3B5C74A961}" presName="node" presStyleLbl="node1" presStyleIdx="2" presStyleCnt="11">
        <dgm:presLayoutVars>
          <dgm:bulletEnabled val="1"/>
        </dgm:presLayoutVars>
      </dgm:prSet>
      <dgm:spPr/>
      <dgm:t>
        <a:bodyPr/>
        <a:lstStyle/>
        <a:p>
          <a:endParaRPr lang="ru-RU"/>
        </a:p>
      </dgm:t>
    </dgm:pt>
    <dgm:pt modelId="{62B83CD1-D8E5-419E-BE8F-F9C61EFFA63C}" type="pres">
      <dgm:prSet presAssocID="{2822B984-3827-490A-B52F-B532A7B319FE}" presName="sibTrans" presStyleLbl="sibTrans1D1" presStyleIdx="2" presStyleCnt="10"/>
      <dgm:spPr/>
      <dgm:t>
        <a:bodyPr/>
        <a:lstStyle/>
        <a:p>
          <a:endParaRPr lang="ru-RU"/>
        </a:p>
      </dgm:t>
    </dgm:pt>
    <dgm:pt modelId="{94A0A77F-EB8D-4B17-915D-C355AB12F800}" type="pres">
      <dgm:prSet presAssocID="{2822B984-3827-490A-B52F-B532A7B319FE}" presName="connectorText" presStyleLbl="sibTrans1D1" presStyleIdx="2" presStyleCnt="10"/>
      <dgm:spPr/>
      <dgm:t>
        <a:bodyPr/>
        <a:lstStyle/>
        <a:p>
          <a:endParaRPr lang="ru-RU"/>
        </a:p>
      </dgm:t>
    </dgm:pt>
    <dgm:pt modelId="{80DE2D61-8BE3-4FD8-9E97-7A7204C804D0}" type="pres">
      <dgm:prSet presAssocID="{C876D894-7619-4997-A660-7C28334DDC25}" presName="node" presStyleLbl="node1" presStyleIdx="3" presStyleCnt="11">
        <dgm:presLayoutVars>
          <dgm:bulletEnabled val="1"/>
        </dgm:presLayoutVars>
      </dgm:prSet>
      <dgm:spPr/>
      <dgm:t>
        <a:bodyPr/>
        <a:lstStyle/>
        <a:p>
          <a:endParaRPr lang="ru-RU"/>
        </a:p>
      </dgm:t>
    </dgm:pt>
    <dgm:pt modelId="{EF446ED4-BDFB-43AC-A769-4CE68C180E22}" type="pres">
      <dgm:prSet presAssocID="{53305587-CEB2-4406-A720-3DB1CC53C02D}" presName="sibTrans" presStyleLbl="sibTrans1D1" presStyleIdx="3" presStyleCnt="10"/>
      <dgm:spPr/>
      <dgm:t>
        <a:bodyPr/>
        <a:lstStyle/>
        <a:p>
          <a:endParaRPr lang="ru-RU"/>
        </a:p>
      </dgm:t>
    </dgm:pt>
    <dgm:pt modelId="{0ED988B3-0C5F-45D3-9ABE-7CBA12EF426D}" type="pres">
      <dgm:prSet presAssocID="{53305587-CEB2-4406-A720-3DB1CC53C02D}" presName="connectorText" presStyleLbl="sibTrans1D1" presStyleIdx="3" presStyleCnt="10"/>
      <dgm:spPr/>
      <dgm:t>
        <a:bodyPr/>
        <a:lstStyle/>
        <a:p>
          <a:endParaRPr lang="ru-RU"/>
        </a:p>
      </dgm:t>
    </dgm:pt>
    <dgm:pt modelId="{0E41A752-1996-4549-8408-45185BB607C4}" type="pres">
      <dgm:prSet presAssocID="{04810FA4-48B1-4B24-872A-E76C66EAC142}" presName="node" presStyleLbl="node1" presStyleIdx="4" presStyleCnt="11">
        <dgm:presLayoutVars>
          <dgm:bulletEnabled val="1"/>
        </dgm:presLayoutVars>
      </dgm:prSet>
      <dgm:spPr/>
      <dgm:t>
        <a:bodyPr/>
        <a:lstStyle/>
        <a:p>
          <a:endParaRPr lang="ru-RU"/>
        </a:p>
      </dgm:t>
    </dgm:pt>
    <dgm:pt modelId="{5BD66FA2-8BA3-4DA1-B4DE-167973979E89}" type="pres">
      <dgm:prSet presAssocID="{75E600AE-F9BF-4BA4-85D5-F8C9F9015051}" presName="sibTrans" presStyleLbl="sibTrans1D1" presStyleIdx="4" presStyleCnt="10"/>
      <dgm:spPr/>
      <dgm:t>
        <a:bodyPr/>
        <a:lstStyle/>
        <a:p>
          <a:endParaRPr lang="ru-RU"/>
        </a:p>
      </dgm:t>
    </dgm:pt>
    <dgm:pt modelId="{606B4798-CF32-40A0-AFB6-8FBABA4FF070}" type="pres">
      <dgm:prSet presAssocID="{75E600AE-F9BF-4BA4-85D5-F8C9F9015051}" presName="connectorText" presStyleLbl="sibTrans1D1" presStyleIdx="4" presStyleCnt="10"/>
      <dgm:spPr/>
      <dgm:t>
        <a:bodyPr/>
        <a:lstStyle/>
        <a:p>
          <a:endParaRPr lang="ru-RU"/>
        </a:p>
      </dgm:t>
    </dgm:pt>
    <dgm:pt modelId="{C23D9B7B-1A4D-4BB0-A1F4-636E22B3B030}" type="pres">
      <dgm:prSet presAssocID="{6A44C619-EBD1-4986-BA2F-F9F33B0ED319}" presName="node" presStyleLbl="node1" presStyleIdx="5" presStyleCnt="11">
        <dgm:presLayoutVars>
          <dgm:bulletEnabled val="1"/>
        </dgm:presLayoutVars>
      </dgm:prSet>
      <dgm:spPr/>
      <dgm:t>
        <a:bodyPr/>
        <a:lstStyle/>
        <a:p>
          <a:endParaRPr lang="ru-RU"/>
        </a:p>
      </dgm:t>
    </dgm:pt>
    <dgm:pt modelId="{4D4E3834-B6F3-44DC-BEE2-4024528FB455}" type="pres">
      <dgm:prSet presAssocID="{D6ED7C70-3FE6-424F-9BCC-1A539D937113}" presName="sibTrans" presStyleLbl="sibTrans1D1" presStyleIdx="5" presStyleCnt="10"/>
      <dgm:spPr/>
      <dgm:t>
        <a:bodyPr/>
        <a:lstStyle/>
        <a:p>
          <a:endParaRPr lang="ru-RU"/>
        </a:p>
      </dgm:t>
    </dgm:pt>
    <dgm:pt modelId="{9BEE9BCE-1544-49C7-A568-2D0399B4EDF5}" type="pres">
      <dgm:prSet presAssocID="{D6ED7C70-3FE6-424F-9BCC-1A539D937113}" presName="connectorText" presStyleLbl="sibTrans1D1" presStyleIdx="5" presStyleCnt="10"/>
      <dgm:spPr/>
      <dgm:t>
        <a:bodyPr/>
        <a:lstStyle/>
        <a:p>
          <a:endParaRPr lang="ru-RU"/>
        </a:p>
      </dgm:t>
    </dgm:pt>
    <dgm:pt modelId="{21BBD0E3-B23F-4D8C-A396-5D1A1EEEE2AE}" type="pres">
      <dgm:prSet presAssocID="{38091C16-8FAE-45DE-91B3-4A7D8CA0DA2D}" presName="node" presStyleLbl="node1" presStyleIdx="6" presStyleCnt="11">
        <dgm:presLayoutVars>
          <dgm:bulletEnabled val="1"/>
        </dgm:presLayoutVars>
      </dgm:prSet>
      <dgm:spPr/>
      <dgm:t>
        <a:bodyPr/>
        <a:lstStyle/>
        <a:p>
          <a:endParaRPr lang="ru-RU"/>
        </a:p>
      </dgm:t>
    </dgm:pt>
    <dgm:pt modelId="{DC49A841-9506-44A4-8C87-27B203806762}" type="pres">
      <dgm:prSet presAssocID="{2A40CF2B-E59B-4227-93BF-A5F12199559A}" presName="sibTrans" presStyleLbl="sibTrans1D1" presStyleIdx="6" presStyleCnt="10"/>
      <dgm:spPr/>
      <dgm:t>
        <a:bodyPr/>
        <a:lstStyle/>
        <a:p>
          <a:endParaRPr lang="ru-RU"/>
        </a:p>
      </dgm:t>
    </dgm:pt>
    <dgm:pt modelId="{34E68EE5-A573-4F95-B423-E31B140325DA}" type="pres">
      <dgm:prSet presAssocID="{2A40CF2B-E59B-4227-93BF-A5F12199559A}" presName="connectorText" presStyleLbl="sibTrans1D1" presStyleIdx="6" presStyleCnt="10"/>
      <dgm:spPr/>
      <dgm:t>
        <a:bodyPr/>
        <a:lstStyle/>
        <a:p>
          <a:endParaRPr lang="ru-RU"/>
        </a:p>
      </dgm:t>
    </dgm:pt>
    <dgm:pt modelId="{328DDB98-3C87-4CEE-928D-4AAE0D9B2E3F}" type="pres">
      <dgm:prSet presAssocID="{A138FB25-EB68-499F-B89D-C31D19E43242}" presName="node" presStyleLbl="node1" presStyleIdx="7" presStyleCnt="11">
        <dgm:presLayoutVars>
          <dgm:bulletEnabled val="1"/>
        </dgm:presLayoutVars>
      </dgm:prSet>
      <dgm:spPr/>
      <dgm:t>
        <a:bodyPr/>
        <a:lstStyle/>
        <a:p>
          <a:endParaRPr lang="ru-RU"/>
        </a:p>
      </dgm:t>
    </dgm:pt>
    <dgm:pt modelId="{2A77757E-28E3-44F6-ACBD-BEF2CFD8BEF9}" type="pres">
      <dgm:prSet presAssocID="{4477AD8F-BFE4-48EA-9C61-37F35FB077EC}" presName="sibTrans" presStyleLbl="sibTrans1D1" presStyleIdx="7" presStyleCnt="10"/>
      <dgm:spPr/>
      <dgm:t>
        <a:bodyPr/>
        <a:lstStyle/>
        <a:p>
          <a:endParaRPr lang="ru-RU"/>
        </a:p>
      </dgm:t>
    </dgm:pt>
    <dgm:pt modelId="{6679BC4F-AEFA-4D30-814F-74272882C587}" type="pres">
      <dgm:prSet presAssocID="{4477AD8F-BFE4-48EA-9C61-37F35FB077EC}" presName="connectorText" presStyleLbl="sibTrans1D1" presStyleIdx="7" presStyleCnt="10"/>
      <dgm:spPr/>
      <dgm:t>
        <a:bodyPr/>
        <a:lstStyle/>
        <a:p>
          <a:endParaRPr lang="ru-RU"/>
        </a:p>
      </dgm:t>
    </dgm:pt>
    <dgm:pt modelId="{A42E701E-256D-4B8C-91E3-20D9C207A34F}" type="pres">
      <dgm:prSet presAssocID="{028F34C1-7328-4733-A976-6FAD62370B4B}" presName="node" presStyleLbl="node1" presStyleIdx="8" presStyleCnt="11">
        <dgm:presLayoutVars>
          <dgm:bulletEnabled val="1"/>
        </dgm:presLayoutVars>
      </dgm:prSet>
      <dgm:spPr/>
      <dgm:t>
        <a:bodyPr/>
        <a:lstStyle/>
        <a:p>
          <a:endParaRPr lang="ru-RU"/>
        </a:p>
      </dgm:t>
    </dgm:pt>
    <dgm:pt modelId="{1A7FE82A-7F11-474D-AFA7-99BC0479E0E5}" type="pres">
      <dgm:prSet presAssocID="{36A9ED00-D6FA-4E30-A4D7-9B9174D12E61}" presName="sibTrans" presStyleLbl="sibTrans1D1" presStyleIdx="8" presStyleCnt="10"/>
      <dgm:spPr/>
      <dgm:t>
        <a:bodyPr/>
        <a:lstStyle/>
        <a:p>
          <a:endParaRPr lang="ru-RU"/>
        </a:p>
      </dgm:t>
    </dgm:pt>
    <dgm:pt modelId="{C13765C1-2B60-4948-BFDF-B731540191E1}" type="pres">
      <dgm:prSet presAssocID="{36A9ED00-D6FA-4E30-A4D7-9B9174D12E61}" presName="connectorText" presStyleLbl="sibTrans1D1" presStyleIdx="8" presStyleCnt="10"/>
      <dgm:spPr/>
      <dgm:t>
        <a:bodyPr/>
        <a:lstStyle/>
        <a:p>
          <a:endParaRPr lang="ru-RU"/>
        </a:p>
      </dgm:t>
    </dgm:pt>
    <dgm:pt modelId="{A3EAE529-C601-4A7D-8EB9-2113BE18DA93}" type="pres">
      <dgm:prSet presAssocID="{DACA9F58-DBAD-451B-B6F1-B53260071E0E}" presName="node" presStyleLbl="node1" presStyleIdx="9" presStyleCnt="11">
        <dgm:presLayoutVars>
          <dgm:bulletEnabled val="1"/>
        </dgm:presLayoutVars>
      </dgm:prSet>
      <dgm:spPr/>
      <dgm:t>
        <a:bodyPr/>
        <a:lstStyle/>
        <a:p>
          <a:endParaRPr lang="ru-RU"/>
        </a:p>
      </dgm:t>
    </dgm:pt>
    <dgm:pt modelId="{8BABC8BC-D0F3-4A31-8456-5D244168ECDA}" type="pres">
      <dgm:prSet presAssocID="{DFDD3A70-41CF-4300-B2FB-AF890EDFCED0}" presName="sibTrans" presStyleLbl="sibTrans1D1" presStyleIdx="9" presStyleCnt="10"/>
      <dgm:spPr/>
      <dgm:t>
        <a:bodyPr/>
        <a:lstStyle/>
        <a:p>
          <a:endParaRPr lang="ru-RU"/>
        </a:p>
      </dgm:t>
    </dgm:pt>
    <dgm:pt modelId="{49D6E2AD-4CCE-426F-90B5-D9DD0C187283}" type="pres">
      <dgm:prSet presAssocID="{DFDD3A70-41CF-4300-B2FB-AF890EDFCED0}" presName="connectorText" presStyleLbl="sibTrans1D1" presStyleIdx="9" presStyleCnt="10"/>
      <dgm:spPr/>
      <dgm:t>
        <a:bodyPr/>
        <a:lstStyle/>
        <a:p>
          <a:endParaRPr lang="ru-RU"/>
        </a:p>
      </dgm:t>
    </dgm:pt>
    <dgm:pt modelId="{1106D52E-1E6D-4190-918D-582B2C596D1B}" type="pres">
      <dgm:prSet presAssocID="{D11EE793-D026-4577-8F1F-C9A11EA85648}" presName="node" presStyleLbl="node1" presStyleIdx="10" presStyleCnt="11">
        <dgm:presLayoutVars>
          <dgm:bulletEnabled val="1"/>
        </dgm:presLayoutVars>
      </dgm:prSet>
      <dgm:spPr/>
      <dgm:t>
        <a:bodyPr/>
        <a:lstStyle/>
        <a:p>
          <a:endParaRPr lang="ru-RU"/>
        </a:p>
      </dgm:t>
    </dgm:pt>
  </dgm:ptLst>
  <dgm:cxnLst>
    <dgm:cxn modelId="{B6562630-D5CF-4164-B936-3302106BAC7F}" srcId="{743A4370-9AFA-46BB-82BE-55BD6F37164F}" destId="{7B65936D-D587-476D-9BD0-5C4B848B7391}" srcOrd="0" destOrd="0" parTransId="{8208C4DF-9D87-41AA-9EBA-BB41C8DEF11E}" sibTransId="{5A71591A-D260-4064-974D-935EABF36026}"/>
    <dgm:cxn modelId="{510DF65A-F189-40C7-B328-0BAE9AE3F6EE}" type="presOf" srcId="{DFDD3A70-41CF-4300-B2FB-AF890EDFCED0}" destId="{8BABC8BC-D0F3-4A31-8456-5D244168ECDA}" srcOrd="0" destOrd="0" presId="urn:microsoft.com/office/officeart/2005/8/layout/bProcess3"/>
    <dgm:cxn modelId="{7D7DF97F-BFF4-4E6A-9456-D7B74E4CFB3D}" srcId="{743A4370-9AFA-46BB-82BE-55BD6F37164F}" destId="{C876D894-7619-4997-A660-7C28334DDC25}" srcOrd="3" destOrd="0" parTransId="{5D2B374A-F049-4CD5-9F94-E06354630A87}" sibTransId="{53305587-CEB2-4406-A720-3DB1CC53C02D}"/>
    <dgm:cxn modelId="{B4306CFC-6C1D-4732-A037-102CAB45C741}" type="presOf" srcId="{743A4370-9AFA-46BB-82BE-55BD6F37164F}" destId="{D6E2A2AE-E325-4D4D-91E7-E86F6C374215}" srcOrd="0" destOrd="0" presId="urn:microsoft.com/office/officeart/2005/8/layout/bProcess3"/>
    <dgm:cxn modelId="{48D0D918-AA67-4BFB-96CE-1A46393C0B3F}" type="presOf" srcId="{C876D894-7619-4997-A660-7C28334DDC25}" destId="{80DE2D61-8BE3-4FD8-9E97-7A7204C804D0}" srcOrd="0" destOrd="0" presId="urn:microsoft.com/office/officeart/2005/8/layout/bProcess3"/>
    <dgm:cxn modelId="{90CF36DF-B693-4E0A-8D48-86F74FE5C6D7}" type="presOf" srcId="{DACA9F58-DBAD-451B-B6F1-B53260071E0E}" destId="{A3EAE529-C601-4A7D-8EB9-2113BE18DA93}" srcOrd="0" destOrd="0" presId="urn:microsoft.com/office/officeart/2005/8/layout/bProcess3"/>
    <dgm:cxn modelId="{3DE02B20-4E53-47A1-AEE1-53CD5C3D5B90}" srcId="{743A4370-9AFA-46BB-82BE-55BD6F37164F}" destId="{6A44C619-EBD1-4986-BA2F-F9F33B0ED319}" srcOrd="5" destOrd="0" parTransId="{5172D905-DD47-4606-A803-64B33BBA6E77}" sibTransId="{D6ED7C70-3FE6-424F-9BCC-1A539D937113}"/>
    <dgm:cxn modelId="{D1A870A9-0984-4CF5-9790-82226E78C056}" type="presOf" srcId="{04810FA4-48B1-4B24-872A-E76C66EAC142}" destId="{0E41A752-1996-4549-8408-45185BB607C4}" srcOrd="0" destOrd="0" presId="urn:microsoft.com/office/officeart/2005/8/layout/bProcess3"/>
    <dgm:cxn modelId="{E6E69BD4-103E-4329-95A7-D0FC628C030B}" type="presOf" srcId="{D11EE793-D026-4577-8F1F-C9A11EA85648}" destId="{1106D52E-1E6D-4190-918D-582B2C596D1B}" srcOrd="0" destOrd="0" presId="urn:microsoft.com/office/officeart/2005/8/layout/bProcess3"/>
    <dgm:cxn modelId="{AB3F962C-C33B-47D8-A16A-42260B6E8BF0}" type="presOf" srcId="{7B65936D-D587-476D-9BD0-5C4B848B7391}" destId="{D1466A82-A049-4EAD-966B-5C14D6874958}" srcOrd="0" destOrd="0" presId="urn:microsoft.com/office/officeart/2005/8/layout/bProcess3"/>
    <dgm:cxn modelId="{197182DB-A0F4-432C-853C-05081714610C}" type="presOf" srcId="{41755616-EAF7-47D6-92BB-8A6606A70030}" destId="{A3833186-8AB1-4137-8C59-7D90C9DF957A}" srcOrd="0" destOrd="0" presId="urn:microsoft.com/office/officeart/2005/8/layout/bProcess3"/>
    <dgm:cxn modelId="{AB264596-37C0-44CA-8E2D-E1CD7540A154}" type="presOf" srcId="{2822B984-3827-490A-B52F-B532A7B319FE}" destId="{62B83CD1-D8E5-419E-BE8F-F9C61EFFA63C}" srcOrd="0" destOrd="0" presId="urn:microsoft.com/office/officeart/2005/8/layout/bProcess3"/>
    <dgm:cxn modelId="{F4600F9B-30AA-41CA-99D6-35CB9AB2BA80}" type="presOf" srcId="{75E600AE-F9BF-4BA4-85D5-F8C9F9015051}" destId="{606B4798-CF32-40A0-AFB6-8FBABA4FF070}" srcOrd="1" destOrd="0" presId="urn:microsoft.com/office/officeart/2005/8/layout/bProcess3"/>
    <dgm:cxn modelId="{F0E781BB-3529-4F88-A984-2162DE865304}" type="presOf" srcId="{38091C16-8FAE-45DE-91B3-4A7D8CA0DA2D}" destId="{21BBD0E3-B23F-4D8C-A396-5D1A1EEEE2AE}" srcOrd="0" destOrd="0" presId="urn:microsoft.com/office/officeart/2005/8/layout/bProcess3"/>
    <dgm:cxn modelId="{D5129464-7DD2-4F31-85E7-A30AC53BF12D}" type="presOf" srcId="{2A40CF2B-E59B-4227-93BF-A5F12199559A}" destId="{34E68EE5-A573-4F95-B423-E31B140325DA}" srcOrd="1" destOrd="0" presId="urn:microsoft.com/office/officeart/2005/8/layout/bProcess3"/>
    <dgm:cxn modelId="{EC1C5F99-09A6-404C-8AC0-3F0D32ED1FC6}" type="presOf" srcId="{5A71591A-D260-4064-974D-935EABF36026}" destId="{3F1E916A-1246-460C-9E96-FF7C1B8F8AEE}" srcOrd="0" destOrd="0" presId="urn:microsoft.com/office/officeart/2005/8/layout/bProcess3"/>
    <dgm:cxn modelId="{FC293BB3-6E4D-4E2F-B6A5-526EAC290CF3}" type="presOf" srcId="{D6ED7C70-3FE6-424F-9BCC-1A539D937113}" destId="{9BEE9BCE-1544-49C7-A568-2D0399B4EDF5}" srcOrd="1" destOrd="0" presId="urn:microsoft.com/office/officeart/2005/8/layout/bProcess3"/>
    <dgm:cxn modelId="{3F61F07A-F484-4ECF-B235-A8B4CD73EB63}" type="presOf" srcId="{4477AD8F-BFE4-48EA-9C61-37F35FB077EC}" destId="{2A77757E-28E3-44F6-ACBD-BEF2CFD8BEF9}" srcOrd="0" destOrd="0" presId="urn:microsoft.com/office/officeart/2005/8/layout/bProcess3"/>
    <dgm:cxn modelId="{350C1F47-DF16-487D-B3AE-28B2BD8AB22F}" type="presOf" srcId="{B4E74DF3-9A09-49C4-B4F7-9D9E175E0E8D}" destId="{B55AE1E5-E81C-4497-81E2-501E1748BA74}" srcOrd="0" destOrd="0" presId="urn:microsoft.com/office/officeart/2005/8/layout/bProcess3"/>
    <dgm:cxn modelId="{B10623D9-E30A-4EC3-91E0-0E4ED5FD1932}" type="presOf" srcId="{D6ED7C70-3FE6-424F-9BCC-1A539D937113}" destId="{4D4E3834-B6F3-44DC-BEE2-4024528FB455}" srcOrd="0" destOrd="0" presId="urn:microsoft.com/office/officeart/2005/8/layout/bProcess3"/>
    <dgm:cxn modelId="{A2978A22-A635-48C3-A659-8C51F24E3FF4}" type="presOf" srcId="{41755616-EAF7-47D6-92BB-8A6606A70030}" destId="{D6A18554-1226-4E94-A956-F832D0A9F565}" srcOrd="1" destOrd="0" presId="urn:microsoft.com/office/officeart/2005/8/layout/bProcess3"/>
    <dgm:cxn modelId="{9C1DB3DA-E9EE-435A-A524-2AE9F5F06B0B}" type="presOf" srcId="{53305587-CEB2-4406-A720-3DB1CC53C02D}" destId="{EF446ED4-BDFB-43AC-A769-4CE68C180E22}" srcOrd="0" destOrd="0" presId="urn:microsoft.com/office/officeart/2005/8/layout/bProcess3"/>
    <dgm:cxn modelId="{471E930B-4E15-4712-9E43-3833EB40C73D}" type="presOf" srcId="{5A71591A-D260-4064-974D-935EABF36026}" destId="{C1C20F2B-C022-41A2-9725-9191F924B85A}" srcOrd="1" destOrd="0" presId="urn:microsoft.com/office/officeart/2005/8/layout/bProcess3"/>
    <dgm:cxn modelId="{EA012591-7EEC-4C5E-9F75-5E6165BE395E}" srcId="{743A4370-9AFA-46BB-82BE-55BD6F37164F}" destId="{04810FA4-48B1-4B24-872A-E76C66EAC142}" srcOrd="4" destOrd="0" parTransId="{DF0EF0F5-FEC9-4777-ADEB-8BCBA6C83223}" sibTransId="{75E600AE-F9BF-4BA4-85D5-F8C9F9015051}"/>
    <dgm:cxn modelId="{6B157961-ECEA-4F18-8924-EBCE1A58D379}" type="presOf" srcId="{53305587-CEB2-4406-A720-3DB1CC53C02D}" destId="{0ED988B3-0C5F-45D3-9ABE-7CBA12EF426D}" srcOrd="1" destOrd="0" presId="urn:microsoft.com/office/officeart/2005/8/layout/bProcess3"/>
    <dgm:cxn modelId="{4FB649DA-BC26-4CD1-8F18-ABBE5D02BBEB}" srcId="{743A4370-9AFA-46BB-82BE-55BD6F37164F}" destId="{D11EE793-D026-4577-8F1F-C9A11EA85648}" srcOrd="10" destOrd="0" parTransId="{0438F11D-59F6-40B7-BC4A-3CA80D39BF58}" sibTransId="{FBAD172A-7A2C-468D-8DC9-60274B944171}"/>
    <dgm:cxn modelId="{CB853C6E-87D4-4B7F-BDA9-016B807BF38A}" srcId="{743A4370-9AFA-46BB-82BE-55BD6F37164F}" destId="{38091C16-8FAE-45DE-91B3-4A7D8CA0DA2D}" srcOrd="6" destOrd="0" parTransId="{63CE5FDA-66BA-444F-9D5D-CDDDAA541BBD}" sibTransId="{2A40CF2B-E59B-4227-93BF-A5F12199559A}"/>
    <dgm:cxn modelId="{5E8ADE5A-45E5-4950-9C2C-979CDC6F0A0C}" type="presOf" srcId="{DFDD3A70-41CF-4300-B2FB-AF890EDFCED0}" destId="{49D6E2AD-4CCE-426F-90B5-D9DD0C187283}" srcOrd="1" destOrd="0" presId="urn:microsoft.com/office/officeart/2005/8/layout/bProcess3"/>
    <dgm:cxn modelId="{09132BCD-A002-4BC5-80F7-AA28B9646BED}" srcId="{743A4370-9AFA-46BB-82BE-55BD6F37164F}" destId="{028F34C1-7328-4733-A976-6FAD62370B4B}" srcOrd="8" destOrd="0" parTransId="{A9121751-7131-4615-9BFC-B582E70F9C59}" sibTransId="{36A9ED00-D6FA-4E30-A4D7-9B9174D12E61}"/>
    <dgm:cxn modelId="{588281BC-4AB0-4C4B-8C1A-6982AEF4CD16}" srcId="{743A4370-9AFA-46BB-82BE-55BD6F37164F}" destId="{B4E74DF3-9A09-49C4-B4F7-9D9E175E0E8D}" srcOrd="1" destOrd="0" parTransId="{40197BAA-AC8D-4EF5-AE14-A045E35C91E1}" sibTransId="{41755616-EAF7-47D6-92BB-8A6606A70030}"/>
    <dgm:cxn modelId="{7642B0DE-1189-481C-B597-B99F6B126D82}" type="presOf" srcId="{75E600AE-F9BF-4BA4-85D5-F8C9F9015051}" destId="{5BD66FA2-8BA3-4DA1-B4DE-167973979E89}" srcOrd="0" destOrd="0" presId="urn:microsoft.com/office/officeart/2005/8/layout/bProcess3"/>
    <dgm:cxn modelId="{A47E4642-52CF-464D-87D0-7032E1947B07}" type="presOf" srcId="{2A40CF2B-E59B-4227-93BF-A5F12199559A}" destId="{DC49A841-9506-44A4-8C87-27B203806762}" srcOrd="0" destOrd="0" presId="urn:microsoft.com/office/officeart/2005/8/layout/bProcess3"/>
    <dgm:cxn modelId="{E7AFDDD4-1208-411E-A609-07ED49A8632B}" srcId="{743A4370-9AFA-46BB-82BE-55BD6F37164F}" destId="{4883E01B-4E88-481B-B1D3-FA3B5C74A961}" srcOrd="2" destOrd="0" parTransId="{63881D1E-B60D-4FBE-A895-525BBFB5A99F}" sibTransId="{2822B984-3827-490A-B52F-B532A7B319FE}"/>
    <dgm:cxn modelId="{B8792B9C-67D3-4E8C-AAD8-4E5AADAC5E8F}" type="presOf" srcId="{4477AD8F-BFE4-48EA-9C61-37F35FB077EC}" destId="{6679BC4F-AEFA-4D30-814F-74272882C587}" srcOrd="1" destOrd="0" presId="urn:microsoft.com/office/officeart/2005/8/layout/bProcess3"/>
    <dgm:cxn modelId="{80ACF1D5-652A-4ABD-BE17-0A3D8836E2BA}" type="presOf" srcId="{A138FB25-EB68-499F-B89D-C31D19E43242}" destId="{328DDB98-3C87-4CEE-928D-4AAE0D9B2E3F}" srcOrd="0" destOrd="0" presId="urn:microsoft.com/office/officeart/2005/8/layout/bProcess3"/>
    <dgm:cxn modelId="{A6308932-16BB-4A6C-B06D-8DA0F60D9BA1}" srcId="{743A4370-9AFA-46BB-82BE-55BD6F37164F}" destId="{DACA9F58-DBAD-451B-B6F1-B53260071E0E}" srcOrd="9" destOrd="0" parTransId="{54DD355C-6F49-43B8-B965-264CFFE39EB9}" sibTransId="{DFDD3A70-41CF-4300-B2FB-AF890EDFCED0}"/>
    <dgm:cxn modelId="{642F7D56-B103-48CD-815C-1350659BFC31}" srcId="{743A4370-9AFA-46BB-82BE-55BD6F37164F}" destId="{A138FB25-EB68-499F-B89D-C31D19E43242}" srcOrd="7" destOrd="0" parTransId="{E3D27328-C48E-4054-86E4-3E9096963885}" sibTransId="{4477AD8F-BFE4-48EA-9C61-37F35FB077EC}"/>
    <dgm:cxn modelId="{33994096-5623-4E06-A691-C8179CE53857}" type="presOf" srcId="{36A9ED00-D6FA-4E30-A4D7-9B9174D12E61}" destId="{C13765C1-2B60-4948-BFDF-B731540191E1}" srcOrd="1" destOrd="0" presId="urn:microsoft.com/office/officeart/2005/8/layout/bProcess3"/>
    <dgm:cxn modelId="{37F0C8E8-6A31-4CC2-8A5E-64944387781A}" type="presOf" srcId="{2822B984-3827-490A-B52F-B532A7B319FE}" destId="{94A0A77F-EB8D-4B17-915D-C355AB12F800}" srcOrd="1" destOrd="0" presId="urn:microsoft.com/office/officeart/2005/8/layout/bProcess3"/>
    <dgm:cxn modelId="{6EDFDC67-47EA-49D1-86C0-B5D49D0135B9}" type="presOf" srcId="{4883E01B-4E88-481B-B1D3-FA3B5C74A961}" destId="{7C3C1F2F-DBC9-416B-8161-DF5104C8B309}" srcOrd="0" destOrd="0" presId="urn:microsoft.com/office/officeart/2005/8/layout/bProcess3"/>
    <dgm:cxn modelId="{70348BDC-2FB0-42A4-8CA8-674DD58514CA}" type="presOf" srcId="{028F34C1-7328-4733-A976-6FAD62370B4B}" destId="{A42E701E-256D-4B8C-91E3-20D9C207A34F}" srcOrd="0" destOrd="0" presId="urn:microsoft.com/office/officeart/2005/8/layout/bProcess3"/>
    <dgm:cxn modelId="{019B4E40-13BD-4F7B-8F3B-6D06D3103869}" type="presOf" srcId="{6A44C619-EBD1-4986-BA2F-F9F33B0ED319}" destId="{C23D9B7B-1A4D-4BB0-A1F4-636E22B3B030}" srcOrd="0" destOrd="0" presId="urn:microsoft.com/office/officeart/2005/8/layout/bProcess3"/>
    <dgm:cxn modelId="{08046D67-A586-4BCC-BD7F-A97C1690CB21}" type="presOf" srcId="{36A9ED00-D6FA-4E30-A4D7-9B9174D12E61}" destId="{1A7FE82A-7F11-474D-AFA7-99BC0479E0E5}" srcOrd="0" destOrd="0" presId="urn:microsoft.com/office/officeart/2005/8/layout/bProcess3"/>
    <dgm:cxn modelId="{FB0416B9-1278-44EA-BEE5-D6A8F078D086}" type="presParOf" srcId="{D6E2A2AE-E325-4D4D-91E7-E86F6C374215}" destId="{D1466A82-A049-4EAD-966B-5C14D6874958}" srcOrd="0" destOrd="0" presId="urn:microsoft.com/office/officeart/2005/8/layout/bProcess3"/>
    <dgm:cxn modelId="{1C5DA179-B104-4327-8F9C-3928DA13AFF9}" type="presParOf" srcId="{D6E2A2AE-E325-4D4D-91E7-E86F6C374215}" destId="{3F1E916A-1246-460C-9E96-FF7C1B8F8AEE}" srcOrd="1" destOrd="0" presId="urn:microsoft.com/office/officeart/2005/8/layout/bProcess3"/>
    <dgm:cxn modelId="{12529FFC-6904-4713-A234-B42B99B8269A}" type="presParOf" srcId="{3F1E916A-1246-460C-9E96-FF7C1B8F8AEE}" destId="{C1C20F2B-C022-41A2-9725-9191F924B85A}" srcOrd="0" destOrd="0" presId="urn:microsoft.com/office/officeart/2005/8/layout/bProcess3"/>
    <dgm:cxn modelId="{62D89CD2-7C1D-46C3-826A-523A6A09EE25}" type="presParOf" srcId="{D6E2A2AE-E325-4D4D-91E7-E86F6C374215}" destId="{B55AE1E5-E81C-4497-81E2-501E1748BA74}" srcOrd="2" destOrd="0" presId="urn:microsoft.com/office/officeart/2005/8/layout/bProcess3"/>
    <dgm:cxn modelId="{222D2477-1C63-4D68-B285-C254A6A8822E}" type="presParOf" srcId="{D6E2A2AE-E325-4D4D-91E7-E86F6C374215}" destId="{A3833186-8AB1-4137-8C59-7D90C9DF957A}" srcOrd="3" destOrd="0" presId="urn:microsoft.com/office/officeart/2005/8/layout/bProcess3"/>
    <dgm:cxn modelId="{C5FB4BF1-13B1-4CD3-A1FD-E56F8AAD98EB}" type="presParOf" srcId="{A3833186-8AB1-4137-8C59-7D90C9DF957A}" destId="{D6A18554-1226-4E94-A956-F832D0A9F565}" srcOrd="0" destOrd="0" presId="urn:microsoft.com/office/officeart/2005/8/layout/bProcess3"/>
    <dgm:cxn modelId="{6BA479B7-1526-4C0E-83EF-9744C7C7EB66}" type="presParOf" srcId="{D6E2A2AE-E325-4D4D-91E7-E86F6C374215}" destId="{7C3C1F2F-DBC9-416B-8161-DF5104C8B309}" srcOrd="4" destOrd="0" presId="urn:microsoft.com/office/officeart/2005/8/layout/bProcess3"/>
    <dgm:cxn modelId="{DC5C27F6-4DCD-4BB7-8EC5-204667AE1D9E}" type="presParOf" srcId="{D6E2A2AE-E325-4D4D-91E7-E86F6C374215}" destId="{62B83CD1-D8E5-419E-BE8F-F9C61EFFA63C}" srcOrd="5" destOrd="0" presId="urn:microsoft.com/office/officeart/2005/8/layout/bProcess3"/>
    <dgm:cxn modelId="{DD3B5445-2DEF-4AF0-B472-814256B0FA2E}" type="presParOf" srcId="{62B83CD1-D8E5-419E-BE8F-F9C61EFFA63C}" destId="{94A0A77F-EB8D-4B17-915D-C355AB12F800}" srcOrd="0" destOrd="0" presId="urn:microsoft.com/office/officeart/2005/8/layout/bProcess3"/>
    <dgm:cxn modelId="{34175E2D-2EF8-47DE-980E-4AD7EE3846E0}" type="presParOf" srcId="{D6E2A2AE-E325-4D4D-91E7-E86F6C374215}" destId="{80DE2D61-8BE3-4FD8-9E97-7A7204C804D0}" srcOrd="6" destOrd="0" presId="urn:microsoft.com/office/officeart/2005/8/layout/bProcess3"/>
    <dgm:cxn modelId="{CADA7EA4-571A-4D44-B7C5-E3C542E09294}" type="presParOf" srcId="{D6E2A2AE-E325-4D4D-91E7-E86F6C374215}" destId="{EF446ED4-BDFB-43AC-A769-4CE68C180E22}" srcOrd="7" destOrd="0" presId="urn:microsoft.com/office/officeart/2005/8/layout/bProcess3"/>
    <dgm:cxn modelId="{4E1A0BB5-98EF-42DA-B486-7D89B14282FB}" type="presParOf" srcId="{EF446ED4-BDFB-43AC-A769-4CE68C180E22}" destId="{0ED988B3-0C5F-45D3-9ABE-7CBA12EF426D}" srcOrd="0" destOrd="0" presId="urn:microsoft.com/office/officeart/2005/8/layout/bProcess3"/>
    <dgm:cxn modelId="{926C2BF8-9961-4894-BDCB-7928FEC33D40}" type="presParOf" srcId="{D6E2A2AE-E325-4D4D-91E7-E86F6C374215}" destId="{0E41A752-1996-4549-8408-45185BB607C4}" srcOrd="8" destOrd="0" presId="urn:microsoft.com/office/officeart/2005/8/layout/bProcess3"/>
    <dgm:cxn modelId="{C613A5D6-07A7-4DA1-B08A-4D6A6AE67C98}" type="presParOf" srcId="{D6E2A2AE-E325-4D4D-91E7-E86F6C374215}" destId="{5BD66FA2-8BA3-4DA1-B4DE-167973979E89}" srcOrd="9" destOrd="0" presId="urn:microsoft.com/office/officeart/2005/8/layout/bProcess3"/>
    <dgm:cxn modelId="{0BA18ADD-15CB-4147-899E-443C04C4BE98}" type="presParOf" srcId="{5BD66FA2-8BA3-4DA1-B4DE-167973979E89}" destId="{606B4798-CF32-40A0-AFB6-8FBABA4FF070}" srcOrd="0" destOrd="0" presId="urn:microsoft.com/office/officeart/2005/8/layout/bProcess3"/>
    <dgm:cxn modelId="{2B9FE7E5-4B85-4D36-9744-C2121B9C31A0}" type="presParOf" srcId="{D6E2A2AE-E325-4D4D-91E7-E86F6C374215}" destId="{C23D9B7B-1A4D-4BB0-A1F4-636E22B3B030}" srcOrd="10" destOrd="0" presId="urn:microsoft.com/office/officeart/2005/8/layout/bProcess3"/>
    <dgm:cxn modelId="{4324A50D-1F91-4691-A10F-F134D039607A}" type="presParOf" srcId="{D6E2A2AE-E325-4D4D-91E7-E86F6C374215}" destId="{4D4E3834-B6F3-44DC-BEE2-4024528FB455}" srcOrd="11" destOrd="0" presId="urn:microsoft.com/office/officeart/2005/8/layout/bProcess3"/>
    <dgm:cxn modelId="{29631C22-66B4-486E-AD11-7871800A130B}" type="presParOf" srcId="{4D4E3834-B6F3-44DC-BEE2-4024528FB455}" destId="{9BEE9BCE-1544-49C7-A568-2D0399B4EDF5}" srcOrd="0" destOrd="0" presId="urn:microsoft.com/office/officeart/2005/8/layout/bProcess3"/>
    <dgm:cxn modelId="{52056C7C-616C-4DCE-843B-092D373E55D3}" type="presParOf" srcId="{D6E2A2AE-E325-4D4D-91E7-E86F6C374215}" destId="{21BBD0E3-B23F-4D8C-A396-5D1A1EEEE2AE}" srcOrd="12" destOrd="0" presId="urn:microsoft.com/office/officeart/2005/8/layout/bProcess3"/>
    <dgm:cxn modelId="{ADD5C7AC-B9AF-4EAC-9C34-50D01B953962}" type="presParOf" srcId="{D6E2A2AE-E325-4D4D-91E7-E86F6C374215}" destId="{DC49A841-9506-44A4-8C87-27B203806762}" srcOrd="13" destOrd="0" presId="urn:microsoft.com/office/officeart/2005/8/layout/bProcess3"/>
    <dgm:cxn modelId="{ECB1E4FE-FBB1-4B8A-BEEC-DFD71C6BC5E6}" type="presParOf" srcId="{DC49A841-9506-44A4-8C87-27B203806762}" destId="{34E68EE5-A573-4F95-B423-E31B140325DA}" srcOrd="0" destOrd="0" presId="urn:microsoft.com/office/officeart/2005/8/layout/bProcess3"/>
    <dgm:cxn modelId="{9DC5770D-364D-400D-9C0F-7D1A5BD30D5A}" type="presParOf" srcId="{D6E2A2AE-E325-4D4D-91E7-E86F6C374215}" destId="{328DDB98-3C87-4CEE-928D-4AAE0D9B2E3F}" srcOrd="14" destOrd="0" presId="urn:microsoft.com/office/officeart/2005/8/layout/bProcess3"/>
    <dgm:cxn modelId="{EC74198D-0FA5-4845-81FE-9ADFCB90AAAF}" type="presParOf" srcId="{D6E2A2AE-E325-4D4D-91E7-E86F6C374215}" destId="{2A77757E-28E3-44F6-ACBD-BEF2CFD8BEF9}" srcOrd="15" destOrd="0" presId="urn:microsoft.com/office/officeart/2005/8/layout/bProcess3"/>
    <dgm:cxn modelId="{526AECA1-C7F0-4F55-A3B7-621F54B25A1A}" type="presParOf" srcId="{2A77757E-28E3-44F6-ACBD-BEF2CFD8BEF9}" destId="{6679BC4F-AEFA-4D30-814F-74272882C587}" srcOrd="0" destOrd="0" presId="urn:microsoft.com/office/officeart/2005/8/layout/bProcess3"/>
    <dgm:cxn modelId="{3B715938-076D-4E65-AF5C-A1EBB8638D23}" type="presParOf" srcId="{D6E2A2AE-E325-4D4D-91E7-E86F6C374215}" destId="{A42E701E-256D-4B8C-91E3-20D9C207A34F}" srcOrd="16" destOrd="0" presId="urn:microsoft.com/office/officeart/2005/8/layout/bProcess3"/>
    <dgm:cxn modelId="{AB690EEF-5360-4C78-9B82-49C648DD852F}" type="presParOf" srcId="{D6E2A2AE-E325-4D4D-91E7-E86F6C374215}" destId="{1A7FE82A-7F11-474D-AFA7-99BC0479E0E5}" srcOrd="17" destOrd="0" presId="urn:microsoft.com/office/officeart/2005/8/layout/bProcess3"/>
    <dgm:cxn modelId="{6F00FD11-1AE7-4497-9A8A-8EAEEAC28278}" type="presParOf" srcId="{1A7FE82A-7F11-474D-AFA7-99BC0479E0E5}" destId="{C13765C1-2B60-4948-BFDF-B731540191E1}" srcOrd="0" destOrd="0" presId="urn:microsoft.com/office/officeart/2005/8/layout/bProcess3"/>
    <dgm:cxn modelId="{AFFA0839-13C1-4DE9-B5F7-91F6BD5A5485}" type="presParOf" srcId="{D6E2A2AE-E325-4D4D-91E7-E86F6C374215}" destId="{A3EAE529-C601-4A7D-8EB9-2113BE18DA93}" srcOrd="18" destOrd="0" presId="urn:microsoft.com/office/officeart/2005/8/layout/bProcess3"/>
    <dgm:cxn modelId="{6855825A-A9B0-46B8-A0DB-DCF0B5D56BF9}" type="presParOf" srcId="{D6E2A2AE-E325-4D4D-91E7-E86F6C374215}" destId="{8BABC8BC-D0F3-4A31-8456-5D244168ECDA}" srcOrd="19" destOrd="0" presId="urn:microsoft.com/office/officeart/2005/8/layout/bProcess3"/>
    <dgm:cxn modelId="{42AFC10D-C901-4283-A0D3-0352125F67A1}" type="presParOf" srcId="{8BABC8BC-D0F3-4A31-8456-5D244168ECDA}" destId="{49D6E2AD-4CCE-426F-90B5-D9DD0C187283}" srcOrd="0" destOrd="0" presId="urn:microsoft.com/office/officeart/2005/8/layout/bProcess3"/>
    <dgm:cxn modelId="{AD3009BD-2D0E-4FFC-A59C-B975F744455E}" type="presParOf" srcId="{D6E2A2AE-E325-4D4D-91E7-E86F6C374215}" destId="{1106D52E-1E6D-4190-918D-582B2C596D1B}" srcOrd="2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D180BB-66DD-486A-A680-BB6315BEFCB5}"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025032BB-A89B-47B1-9440-7B1963140224}">
      <dgm:prSet phldrT="[Текст]" custT="1"/>
      <dgm:spPr/>
      <dgm:t>
        <a:bodyPr/>
        <a:lstStyle/>
        <a:p>
          <a:r>
            <a:rPr lang="kk-KZ" sz="1200" b="1" dirty="0" smtClean="0">
              <a:solidFill>
                <a:schemeClr val="tx1"/>
              </a:solidFill>
            </a:rPr>
            <a:t>Төлемақылар:</a:t>
          </a:r>
          <a:endParaRPr lang="ru-RU" sz="1200" b="1" dirty="0" smtClean="0">
            <a:solidFill>
              <a:schemeClr val="tx1"/>
            </a:solidFill>
          </a:endParaRPr>
        </a:p>
        <a:p>
          <a:r>
            <a:rPr lang="kk-KZ" sz="1200" b="1" dirty="0" smtClean="0">
              <a:solidFill>
                <a:schemeClr val="tx1"/>
              </a:solidFill>
            </a:rPr>
            <a:t>жер учаскелерiн пайдаланғаны үшiн төлемақы. </a:t>
          </a:r>
          <a:endParaRPr lang="ru-RU" sz="1200" b="1" dirty="0" smtClean="0">
            <a:solidFill>
              <a:schemeClr val="tx1"/>
            </a:solidFill>
          </a:endParaRPr>
        </a:p>
        <a:p>
          <a:r>
            <a:rPr lang="kk-KZ" sz="1200" b="1" dirty="0" smtClean="0">
              <a:solidFill>
                <a:schemeClr val="tx1"/>
              </a:solidFill>
            </a:rPr>
            <a:t>жер бетiндегi көздердiң су ресурстарын пайдаланғаны үшiн төлемақы. </a:t>
          </a:r>
          <a:endParaRPr lang="ru-RU" sz="1200" b="1" dirty="0" smtClean="0">
            <a:solidFill>
              <a:schemeClr val="tx1"/>
            </a:solidFill>
          </a:endParaRPr>
        </a:p>
        <a:p>
          <a:r>
            <a:rPr lang="kk-KZ" sz="1200" b="1" dirty="0" smtClean="0">
              <a:solidFill>
                <a:schemeClr val="tx1"/>
              </a:solidFill>
            </a:rPr>
            <a:t>қоршаған ортаны ластағаны үшiн төлемақы. </a:t>
          </a:r>
          <a:endParaRPr lang="ru-RU" sz="1200" b="1" dirty="0" smtClean="0">
            <a:solidFill>
              <a:schemeClr val="tx1"/>
            </a:solidFill>
          </a:endParaRPr>
        </a:p>
        <a:p>
          <a:r>
            <a:rPr lang="kk-KZ" sz="1200" b="1" dirty="0" smtClean="0">
              <a:solidFill>
                <a:schemeClr val="tx1"/>
              </a:solidFill>
            </a:rPr>
            <a:t>жануарлар дүниесiн пайдаланғаны үшiн төлемақы. </a:t>
          </a:r>
          <a:endParaRPr lang="ru-RU" sz="1200" b="1" dirty="0" smtClean="0">
            <a:solidFill>
              <a:schemeClr val="tx1"/>
            </a:solidFill>
          </a:endParaRPr>
        </a:p>
        <a:p>
          <a:r>
            <a:rPr lang="kk-KZ" sz="1200" b="1" dirty="0" smtClean="0">
              <a:solidFill>
                <a:schemeClr val="tx1"/>
              </a:solidFill>
            </a:rPr>
            <a:t>орманды пайдаланғаны үшiн төлемақы. </a:t>
          </a:r>
          <a:endParaRPr lang="ru-RU" sz="1200" b="1" dirty="0" smtClean="0">
            <a:solidFill>
              <a:schemeClr val="tx1"/>
            </a:solidFill>
          </a:endParaRPr>
        </a:p>
        <a:p>
          <a:r>
            <a:rPr lang="kk-KZ" sz="1200" b="1" dirty="0" smtClean="0">
              <a:solidFill>
                <a:schemeClr val="tx1"/>
              </a:solidFill>
            </a:rPr>
            <a:t>ерекше қорғалатын табиғи аумақтарды пайдаланғаны үшiн төлемақы. </a:t>
          </a:r>
          <a:endParaRPr lang="ru-RU" sz="1200" b="1" dirty="0" smtClean="0">
            <a:solidFill>
              <a:schemeClr val="tx1"/>
            </a:solidFill>
          </a:endParaRPr>
        </a:p>
        <a:p>
          <a:r>
            <a:rPr lang="kk-KZ" sz="1200" b="1" dirty="0" smtClean="0">
              <a:solidFill>
                <a:schemeClr val="tx1"/>
              </a:solidFill>
            </a:rPr>
            <a:t>радиожиiлiк спектрiн пайдаланғаны үшiн төлемақы. </a:t>
          </a:r>
          <a:endParaRPr lang="ru-RU" sz="1200" b="1" dirty="0" smtClean="0">
            <a:solidFill>
              <a:schemeClr val="tx1"/>
            </a:solidFill>
          </a:endParaRPr>
        </a:p>
        <a:p>
          <a:r>
            <a:rPr lang="kk-KZ" sz="1200" b="1" dirty="0" smtClean="0">
              <a:solidFill>
                <a:schemeClr val="tx1"/>
              </a:solidFill>
            </a:rPr>
            <a:t>қалааралық және (немесе) халықаралық телефон байланысын бергені үшін төлемақы. </a:t>
          </a:r>
          <a:endParaRPr lang="ru-RU" sz="1200" b="1" dirty="0" smtClean="0">
            <a:solidFill>
              <a:schemeClr val="tx1"/>
            </a:solidFill>
          </a:endParaRPr>
        </a:p>
        <a:p>
          <a:r>
            <a:rPr lang="kk-KZ" sz="1200" b="1" dirty="0" smtClean="0">
              <a:solidFill>
                <a:schemeClr val="tx1"/>
              </a:solidFill>
            </a:rPr>
            <a:t>кеме жүретiн су жолдарын пайдаланғаны үшiн төлемақы. </a:t>
          </a:r>
          <a:endParaRPr lang="ru-RU" sz="1200" b="1" dirty="0" smtClean="0">
            <a:solidFill>
              <a:schemeClr val="tx1"/>
            </a:solidFill>
          </a:endParaRPr>
        </a:p>
        <a:p>
          <a:r>
            <a:rPr lang="kk-KZ" sz="1200" b="1" dirty="0" smtClean="0">
              <a:solidFill>
                <a:schemeClr val="tx1"/>
              </a:solidFill>
            </a:rPr>
            <a:t>сыртқы (көрнекi) жарнаманы орналастырғаны үшiн төлемақы.</a:t>
          </a:r>
          <a:endParaRPr lang="ru-RU" sz="1200" b="1" dirty="0">
            <a:solidFill>
              <a:schemeClr val="tx1"/>
            </a:solidFill>
          </a:endParaRPr>
        </a:p>
      </dgm:t>
    </dgm:pt>
    <dgm:pt modelId="{8CB5C48C-1C9C-4E11-8E7C-73F3B430A683}" type="parTrans" cxnId="{45D74258-3372-4438-AA56-56048F37673E}">
      <dgm:prSet/>
      <dgm:spPr/>
      <dgm:t>
        <a:bodyPr/>
        <a:lstStyle/>
        <a:p>
          <a:endParaRPr lang="ru-RU"/>
        </a:p>
      </dgm:t>
    </dgm:pt>
    <dgm:pt modelId="{07ABD84F-9A9A-4F4B-963D-C3661B7C03F8}" type="sibTrans" cxnId="{45D74258-3372-4438-AA56-56048F37673E}">
      <dgm:prSet/>
      <dgm:spPr/>
      <dgm:t>
        <a:bodyPr/>
        <a:lstStyle/>
        <a:p>
          <a:endParaRPr lang="ru-RU"/>
        </a:p>
      </dgm:t>
    </dgm:pt>
    <dgm:pt modelId="{B0C131F2-A6EA-4838-BC14-2B976F1F5B98}">
      <dgm:prSet custT="1"/>
      <dgm:spPr/>
      <dgm:t>
        <a:bodyPr/>
        <a:lstStyle/>
        <a:p>
          <a:r>
            <a:rPr lang="kk-KZ" sz="1600" b="1" dirty="0" smtClean="0">
              <a:solidFill>
                <a:schemeClr val="tx1"/>
              </a:solidFill>
            </a:rPr>
            <a:t>Алымдар:</a:t>
          </a:r>
          <a:endParaRPr lang="ru-RU" sz="1600" dirty="0">
            <a:solidFill>
              <a:schemeClr val="tx1"/>
            </a:solidFill>
          </a:endParaRPr>
        </a:p>
      </dgm:t>
    </dgm:pt>
    <dgm:pt modelId="{220FDE44-5508-42C0-A56B-37ADB15D894D}" type="parTrans" cxnId="{38D67008-0103-4DD4-B3CE-09012279B965}">
      <dgm:prSet/>
      <dgm:spPr/>
      <dgm:t>
        <a:bodyPr/>
        <a:lstStyle/>
        <a:p>
          <a:endParaRPr lang="ru-RU"/>
        </a:p>
      </dgm:t>
    </dgm:pt>
    <dgm:pt modelId="{847592A9-D0C6-4D8C-BFC7-2F67DA14FACE}" type="sibTrans" cxnId="{38D67008-0103-4DD4-B3CE-09012279B965}">
      <dgm:prSet/>
      <dgm:spPr/>
      <dgm:t>
        <a:bodyPr/>
        <a:lstStyle/>
        <a:p>
          <a:endParaRPr lang="ru-RU"/>
        </a:p>
      </dgm:t>
    </dgm:pt>
    <dgm:pt modelId="{3F8E2D68-785D-4909-8E00-49837904811B}">
      <dgm:prSet custT="1"/>
      <dgm:spPr/>
      <dgm:t>
        <a:bodyPr/>
        <a:lstStyle/>
        <a:p>
          <a:r>
            <a:rPr lang="kk-KZ" sz="1600" dirty="0" smtClean="0">
              <a:solidFill>
                <a:schemeClr val="tx1"/>
              </a:solidFill>
            </a:rPr>
            <a:t>тіркеу алымдары;</a:t>
          </a:r>
          <a:endParaRPr lang="ru-RU" sz="1600" dirty="0">
            <a:solidFill>
              <a:schemeClr val="tx1"/>
            </a:solidFill>
          </a:endParaRPr>
        </a:p>
      </dgm:t>
    </dgm:pt>
    <dgm:pt modelId="{411873EC-8142-41D1-80E6-F33C35CAD80C}" type="parTrans" cxnId="{4EE78550-2673-43AE-A6E4-369A64C219E9}">
      <dgm:prSet/>
      <dgm:spPr/>
      <dgm:t>
        <a:bodyPr/>
        <a:lstStyle/>
        <a:p>
          <a:endParaRPr lang="ru-RU"/>
        </a:p>
      </dgm:t>
    </dgm:pt>
    <dgm:pt modelId="{2152A99E-F837-4D0C-B216-668BE0031F20}" type="sibTrans" cxnId="{4EE78550-2673-43AE-A6E4-369A64C219E9}">
      <dgm:prSet/>
      <dgm:spPr/>
      <dgm:t>
        <a:bodyPr/>
        <a:lstStyle/>
        <a:p>
          <a:endParaRPr lang="ru-RU"/>
        </a:p>
      </dgm:t>
    </dgm:pt>
    <dgm:pt modelId="{D34163A1-F812-4CD7-85DC-2481434345E9}">
      <dgm:prSet custT="1"/>
      <dgm:spPr/>
      <dgm:t>
        <a:bodyPr/>
        <a:lstStyle/>
        <a:p>
          <a:r>
            <a:rPr lang="kk-KZ" sz="1600" dirty="0" smtClean="0">
              <a:solidFill>
                <a:schemeClr val="tx1"/>
              </a:solidFill>
            </a:rPr>
            <a:t>автокөлiк құралдарының Қазақстан Республикасының аумағымен жүргені үшін алым;</a:t>
          </a:r>
          <a:endParaRPr lang="ru-RU" sz="1600" dirty="0">
            <a:solidFill>
              <a:schemeClr val="tx1"/>
            </a:solidFill>
          </a:endParaRPr>
        </a:p>
      </dgm:t>
    </dgm:pt>
    <dgm:pt modelId="{E74FAD79-F73E-4895-86CA-5D7B20ECF1A7}" type="parTrans" cxnId="{42740F31-BA0D-4D42-8621-0433A0637137}">
      <dgm:prSet/>
      <dgm:spPr/>
      <dgm:t>
        <a:bodyPr/>
        <a:lstStyle/>
        <a:p>
          <a:endParaRPr lang="ru-RU"/>
        </a:p>
      </dgm:t>
    </dgm:pt>
    <dgm:pt modelId="{27CD0928-620C-4804-9A6A-4C18673F3B01}" type="sibTrans" cxnId="{42740F31-BA0D-4D42-8621-0433A0637137}">
      <dgm:prSet/>
      <dgm:spPr/>
      <dgm:t>
        <a:bodyPr/>
        <a:lstStyle/>
        <a:p>
          <a:endParaRPr lang="ru-RU"/>
        </a:p>
      </dgm:t>
    </dgm:pt>
    <dgm:pt modelId="{A1325E09-A575-477D-A70F-F20867EB400E}">
      <dgm:prSet custT="1"/>
      <dgm:spPr/>
      <dgm:t>
        <a:bodyPr/>
        <a:lstStyle/>
        <a:p>
          <a:r>
            <a:rPr lang="kk-KZ" sz="1600" dirty="0" smtClean="0">
              <a:solidFill>
                <a:schemeClr val="tx1"/>
              </a:solidFill>
            </a:rPr>
            <a:t>аукциондардан алынатын алым. </a:t>
          </a:r>
          <a:endParaRPr lang="ru-RU" sz="1600" dirty="0">
            <a:solidFill>
              <a:schemeClr val="tx1"/>
            </a:solidFill>
          </a:endParaRPr>
        </a:p>
      </dgm:t>
    </dgm:pt>
    <dgm:pt modelId="{851466E8-5C3D-46A6-A768-1047FAA86402}" type="parTrans" cxnId="{E47E3ABE-F3FD-4136-8114-1E523C36CD70}">
      <dgm:prSet/>
      <dgm:spPr/>
      <dgm:t>
        <a:bodyPr/>
        <a:lstStyle/>
        <a:p>
          <a:endParaRPr lang="ru-RU"/>
        </a:p>
      </dgm:t>
    </dgm:pt>
    <dgm:pt modelId="{E39A7DDD-1F33-4BFB-87E8-245C85CF1CEE}" type="sibTrans" cxnId="{E47E3ABE-F3FD-4136-8114-1E523C36CD70}">
      <dgm:prSet/>
      <dgm:spPr/>
      <dgm:t>
        <a:bodyPr/>
        <a:lstStyle/>
        <a:p>
          <a:endParaRPr lang="ru-RU"/>
        </a:p>
      </dgm:t>
    </dgm:pt>
    <dgm:pt modelId="{DAFCA5A0-7A2B-4787-82EC-AF9C1E2438C9}">
      <dgm:prSet custT="1"/>
      <dgm:spPr/>
      <dgm:t>
        <a:bodyPr/>
        <a:lstStyle/>
        <a:p>
          <a:r>
            <a:rPr lang="kk-KZ" sz="1600" dirty="0" smtClean="0">
              <a:solidFill>
                <a:schemeClr val="tx1"/>
              </a:solidFill>
            </a:rPr>
            <a:t>жекелеген қызмет түрлерiмен айналысу құқығы үшiн лицензиялық алым. </a:t>
          </a:r>
          <a:endParaRPr lang="ru-RU" sz="1600" dirty="0">
            <a:solidFill>
              <a:schemeClr val="tx1"/>
            </a:solidFill>
          </a:endParaRPr>
        </a:p>
      </dgm:t>
    </dgm:pt>
    <dgm:pt modelId="{5AD5BB92-6EE2-4D7A-B351-9A031667F3A5}" type="parTrans" cxnId="{527B63F2-06E4-4CC1-8F74-99203FD992F8}">
      <dgm:prSet/>
      <dgm:spPr/>
      <dgm:t>
        <a:bodyPr/>
        <a:lstStyle/>
        <a:p>
          <a:endParaRPr lang="ru-RU"/>
        </a:p>
      </dgm:t>
    </dgm:pt>
    <dgm:pt modelId="{580F055D-7F70-4E5A-8D28-BA848445ED81}" type="sibTrans" cxnId="{527B63F2-06E4-4CC1-8F74-99203FD992F8}">
      <dgm:prSet/>
      <dgm:spPr/>
      <dgm:t>
        <a:bodyPr/>
        <a:lstStyle/>
        <a:p>
          <a:endParaRPr lang="ru-RU"/>
        </a:p>
      </dgm:t>
    </dgm:pt>
    <dgm:pt modelId="{0DD52F16-20D8-4C90-9ABC-DD0DF8BFE9D7}">
      <dgm:prSet custT="1"/>
      <dgm:spPr/>
      <dgm:t>
        <a:bodyPr/>
        <a:lstStyle/>
        <a:p>
          <a:r>
            <a:rPr lang="kk-KZ" sz="1600" dirty="0" smtClean="0">
              <a:solidFill>
                <a:schemeClr val="tx1"/>
              </a:solidFill>
            </a:rPr>
            <a:t>телевизия және радио хабарларын тарату ұйымдарына радиожиiлiк спектрiн пайдалануға рұқсат беру үшiн алым.</a:t>
          </a:r>
          <a:endParaRPr lang="ru-RU" sz="1600" dirty="0">
            <a:solidFill>
              <a:schemeClr val="tx1"/>
            </a:solidFill>
          </a:endParaRPr>
        </a:p>
      </dgm:t>
    </dgm:pt>
    <dgm:pt modelId="{2682826F-2859-436B-931E-36A8812DB7C4}" type="parTrans" cxnId="{2911EA15-6673-4067-9F7D-4D974E45FC8D}">
      <dgm:prSet/>
      <dgm:spPr/>
      <dgm:t>
        <a:bodyPr/>
        <a:lstStyle/>
        <a:p>
          <a:endParaRPr lang="ru-RU"/>
        </a:p>
      </dgm:t>
    </dgm:pt>
    <dgm:pt modelId="{B6939322-79CA-4080-9927-8F53A6F29A41}" type="sibTrans" cxnId="{2911EA15-6673-4067-9F7D-4D974E45FC8D}">
      <dgm:prSet/>
      <dgm:spPr/>
      <dgm:t>
        <a:bodyPr/>
        <a:lstStyle/>
        <a:p>
          <a:endParaRPr lang="ru-RU"/>
        </a:p>
      </dgm:t>
    </dgm:pt>
    <dgm:pt modelId="{E16301CF-5E3D-4AE4-BD99-4DD7FCB4B1A2}">
      <dgm:prSet custT="1"/>
      <dgm:spPr/>
      <dgm:t>
        <a:bodyPr/>
        <a:lstStyle/>
        <a:p>
          <a:r>
            <a:rPr lang="kk-KZ" sz="2400" dirty="0" smtClean="0">
              <a:solidFill>
                <a:schemeClr val="tx1"/>
              </a:solidFill>
            </a:rPr>
            <a:t>Мемлекеттік баждар;</a:t>
          </a:r>
          <a:endParaRPr lang="ru-RU" sz="2400" dirty="0">
            <a:solidFill>
              <a:schemeClr val="tx1"/>
            </a:solidFill>
          </a:endParaRPr>
        </a:p>
      </dgm:t>
    </dgm:pt>
    <dgm:pt modelId="{6442FCFD-0C9B-4D64-86A2-07EE55D28CE4}" type="parTrans" cxnId="{5AF20B94-C1D5-44EB-8939-9A2D6ABAFAA1}">
      <dgm:prSet/>
      <dgm:spPr/>
      <dgm:t>
        <a:bodyPr/>
        <a:lstStyle/>
        <a:p>
          <a:endParaRPr lang="ru-RU"/>
        </a:p>
      </dgm:t>
    </dgm:pt>
    <dgm:pt modelId="{248E1D6A-51D5-40BC-8A2B-DB1D76C89500}" type="sibTrans" cxnId="{5AF20B94-C1D5-44EB-8939-9A2D6ABAFAA1}">
      <dgm:prSet/>
      <dgm:spPr/>
      <dgm:t>
        <a:bodyPr/>
        <a:lstStyle/>
        <a:p>
          <a:endParaRPr lang="ru-RU"/>
        </a:p>
      </dgm:t>
    </dgm:pt>
    <dgm:pt modelId="{ADA1983E-5B1A-47CF-88BA-12A5E5613269}">
      <dgm:prSet phldrT="[Текст]"/>
      <dgm:spPr/>
      <dgm:t>
        <a:bodyPr/>
        <a:lstStyle/>
        <a:p>
          <a:r>
            <a:rPr lang="kk-KZ" b="1" i="1" dirty="0" smtClean="0"/>
            <a:t>Бюджетке төленетін басқа да міндетті төлемдер:</a:t>
          </a:r>
          <a:endParaRPr lang="ru-RU" dirty="0"/>
        </a:p>
      </dgm:t>
    </dgm:pt>
    <dgm:pt modelId="{9228B93C-423C-40D7-BCCC-09292F5DE568}" type="sibTrans" cxnId="{60D90853-1044-46D3-80D5-92BE147D5BA6}">
      <dgm:prSet/>
      <dgm:spPr/>
      <dgm:t>
        <a:bodyPr/>
        <a:lstStyle/>
        <a:p>
          <a:endParaRPr lang="ru-RU"/>
        </a:p>
      </dgm:t>
    </dgm:pt>
    <dgm:pt modelId="{68D34BAB-59D8-478B-848F-71546409EE0B}" type="parTrans" cxnId="{60D90853-1044-46D3-80D5-92BE147D5BA6}">
      <dgm:prSet/>
      <dgm:spPr/>
      <dgm:t>
        <a:bodyPr/>
        <a:lstStyle/>
        <a:p>
          <a:endParaRPr lang="ru-RU"/>
        </a:p>
      </dgm:t>
    </dgm:pt>
    <dgm:pt modelId="{B2037DEF-CFDD-4863-AFC4-502DDEFEDF4A}" type="pres">
      <dgm:prSet presAssocID="{49D180BB-66DD-486A-A680-BB6315BEFCB5}" presName="composite" presStyleCnt="0">
        <dgm:presLayoutVars>
          <dgm:chMax val="1"/>
          <dgm:dir/>
          <dgm:resizeHandles val="exact"/>
        </dgm:presLayoutVars>
      </dgm:prSet>
      <dgm:spPr/>
      <dgm:t>
        <a:bodyPr/>
        <a:lstStyle/>
        <a:p>
          <a:endParaRPr lang="ru-RU"/>
        </a:p>
      </dgm:t>
    </dgm:pt>
    <dgm:pt modelId="{BD5FEA51-617A-422A-96BF-BB7F545A4B5D}" type="pres">
      <dgm:prSet presAssocID="{ADA1983E-5B1A-47CF-88BA-12A5E5613269}" presName="roof" presStyleLbl="dkBgShp" presStyleIdx="0" presStyleCnt="2"/>
      <dgm:spPr/>
      <dgm:t>
        <a:bodyPr/>
        <a:lstStyle/>
        <a:p>
          <a:endParaRPr lang="ru-RU"/>
        </a:p>
      </dgm:t>
    </dgm:pt>
    <dgm:pt modelId="{BA58FBCD-F8A0-4A69-80ED-41BABFF27DA2}" type="pres">
      <dgm:prSet presAssocID="{ADA1983E-5B1A-47CF-88BA-12A5E5613269}" presName="pillars" presStyleCnt="0"/>
      <dgm:spPr/>
    </dgm:pt>
    <dgm:pt modelId="{2AB538D1-C028-426D-A0F0-51C6E29DFBDB}" type="pres">
      <dgm:prSet presAssocID="{ADA1983E-5B1A-47CF-88BA-12A5E5613269}" presName="pillar1" presStyleLbl="node1" presStyleIdx="0" presStyleCnt="3" custScaleX="42579">
        <dgm:presLayoutVars>
          <dgm:bulletEnabled val="1"/>
        </dgm:presLayoutVars>
      </dgm:prSet>
      <dgm:spPr/>
      <dgm:t>
        <a:bodyPr/>
        <a:lstStyle/>
        <a:p>
          <a:endParaRPr lang="ru-RU"/>
        </a:p>
      </dgm:t>
    </dgm:pt>
    <dgm:pt modelId="{1069D6AD-DF0B-488F-B1B9-5EED51F9301D}" type="pres">
      <dgm:prSet presAssocID="{B0C131F2-A6EA-4838-BC14-2B976F1F5B98}" presName="pillarX" presStyleLbl="node1" presStyleIdx="1" presStyleCnt="3" custScaleY="102741">
        <dgm:presLayoutVars>
          <dgm:bulletEnabled val="1"/>
        </dgm:presLayoutVars>
      </dgm:prSet>
      <dgm:spPr/>
      <dgm:t>
        <a:bodyPr/>
        <a:lstStyle/>
        <a:p>
          <a:endParaRPr lang="ru-RU"/>
        </a:p>
      </dgm:t>
    </dgm:pt>
    <dgm:pt modelId="{34F369A9-11B3-461F-B640-28AF454AF125}" type="pres">
      <dgm:prSet presAssocID="{025032BB-A89B-47B1-9440-7B1963140224}" presName="pillarX" presStyleLbl="node1" presStyleIdx="2" presStyleCnt="3" custScaleX="123183" custScaleY="110834">
        <dgm:presLayoutVars>
          <dgm:bulletEnabled val="1"/>
        </dgm:presLayoutVars>
      </dgm:prSet>
      <dgm:spPr/>
      <dgm:t>
        <a:bodyPr/>
        <a:lstStyle/>
        <a:p>
          <a:endParaRPr lang="ru-RU"/>
        </a:p>
      </dgm:t>
    </dgm:pt>
    <dgm:pt modelId="{67F28892-1E64-454D-8838-8F12B42B2E89}" type="pres">
      <dgm:prSet presAssocID="{ADA1983E-5B1A-47CF-88BA-12A5E5613269}" presName="base" presStyleLbl="dkBgShp" presStyleIdx="1" presStyleCnt="2"/>
      <dgm:spPr/>
    </dgm:pt>
  </dgm:ptLst>
  <dgm:cxnLst>
    <dgm:cxn modelId="{D4B9D609-4801-40CB-979E-5D51E6B2A528}" type="presOf" srcId="{D34163A1-F812-4CD7-85DC-2481434345E9}" destId="{1069D6AD-DF0B-488F-B1B9-5EED51F9301D}" srcOrd="0" destOrd="2" presId="urn:microsoft.com/office/officeart/2005/8/layout/hList3"/>
    <dgm:cxn modelId="{24D3F392-61A6-44AA-BCB7-C16F69EF9346}" type="presOf" srcId="{B0C131F2-A6EA-4838-BC14-2B976F1F5B98}" destId="{1069D6AD-DF0B-488F-B1B9-5EED51F9301D}" srcOrd="0" destOrd="0" presId="urn:microsoft.com/office/officeart/2005/8/layout/hList3"/>
    <dgm:cxn modelId="{E47E3ABE-F3FD-4136-8114-1E523C36CD70}" srcId="{B0C131F2-A6EA-4838-BC14-2B976F1F5B98}" destId="{A1325E09-A575-477D-A70F-F20867EB400E}" srcOrd="2" destOrd="0" parTransId="{851466E8-5C3D-46A6-A768-1047FAA86402}" sibTransId="{E39A7DDD-1F33-4BFB-87E8-245C85CF1CEE}"/>
    <dgm:cxn modelId="{80A75058-460C-4A20-9C71-1944034B96EC}" type="presOf" srcId="{0DD52F16-20D8-4C90-9ABC-DD0DF8BFE9D7}" destId="{1069D6AD-DF0B-488F-B1B9-5EED51F9301D}" srcOrd="0" destOrd="5" presId="urn:microsoft.com/office/officeart/2005/8/layout/hList3"/>
    <dgm:cxn modelId="{45D74258-3372-4438-AA56-56048F37673E}" srcId="{ADA1983E-5B1A-47CF-88BA-12A5E5613269}" destId="{025032BB-A89B-47B1-9440-7B1963140224}" srcOrd="2" destOrd="0" parTransId="{8CB5C48C-1C9C-4E11-8E7C-73F3B430A683}" sibTransId="{07ABD84F-9A9A-4F4B-963D-C3661B7C03F8}"/>
    <dgm:cxn modelId="{9FBFB43B-90B1-4983-99FA-9F4B5E36DBF6}" type="presOf" srcId="{DAFCA5A0-7A2B-4787-82EC-AF9C1E2438C9}" destId="{1069D6AD-DF0B-488F-B1B9-5EED51F9301D}" srcOrd="0" destOrd="4" presId="urn:microsoft.com/office/officeart/2005/8/layout/hList3"/>
    <dgm:cxn modelId="{527B63F2-06E4-4CC1-8F74-99203FD992F8}" srcId="{B0C131F2-A6EA-4838-BC14-2B976F1F5B98}" destId="{DAFCA5A0-7A2B-4787-82EC-AF9C1E2438C9}" srcOrd="3" destOrd="0" parTransId="{5AD5BB92-6EE2-4D7A-B351-9A031667F3A5}" sibTransId="{580F055D-7F70-4E5A-8D28-BA848445ED81}"/>
    <dgm:cxn modelId="{A3E3AA3A-9529-4BC2-8043-1BE3CBEB89C2}" type="presOf" srcId="{3F8E2D68-785D-4909-8E00-49837904811B}" destId="{1069D6AD-DF0B-488F-B1B9-5EED51F9301D}" srcOrd="0" destOrd="1" presId="urn:microsoft.com/office/officeart/2005/8/layout/hList3"/>
    <dgm:cxn modelId="{C68FA6C5-9340-43B5-A245-A957F1E16FDB}" type="presOf" srcId="{ADA1983E-5B1A-47CF-88BA-12A5E5613269}" destId="{BD5FEA51-617A-422A-96BF-BB7F545A4B5D}" srcOrd="0" destOrd="0" presId="urn:microsoft.com/office/officeart/2005/8/layout/hList3"/>
    <dgm:cxn modelId="{E51B0CDB-8443-4CB4-9C9E-A7A24052844B}" type="presOf" srcId="{025032BB-A89B-47B1-9440-7B1963140224}" destId="{34F369A9-11B3-461F-B640-28AF454AF125}" srcOrd="0" destOrd="0" presId="urn:microsoft.com/office/officeart/2005/8/layout/hList3"/>
    <dgm:cxn modelId="{38D67008-0103-4DD4-B3CE-09012279B965}" srcId="{ADA1983E-5B1A-47CF-88BA-12A5E5613269}" destId="{B0C131F2-A6EA-4838-BC14-2B976F1F5B98}" srcOrd="1" destOrd="0" parTransId="{220FDE44-5508-42C0-A56B-37ADB15D894D}" sibTransId="{847592A9-D0C6-4D8C-BFC7-2F67DA14FACE}"/>
    <dgm:cxn modelId="{FABF0699-D804-48E7-A8DC-8C0DFBF64B56}" type="presOf" srcId="{A1325E09-A575-477D-A70F-F20867EB400E}" destId="{1069D6AD-DF0B-488F-B1B9-5EED51F9301D}" srcOrd="0" destOrd="3" presId="urn:microsoft.com/office/officeart/2005/8/layout/hList3"/>
    <dgm:cxn modelId="{2911EA15-6673-4067-9F7D-4D974E45FC8D}" srcId="{B0C131F2-A6EA-4838-BC14-2B976F1F5B98}" destId="{0DD52F16-20D8-4C90-9ABC-DD0DF8BFE9D7}" srcOrd="4" destOrd="0" parTransId="{2682826F-2859-436B-931E-36A8812DB7C4}" sibTransId="{B6939322-79CA-4080-9927-8F53A6F29A41}"/>
    <dgm:cxn modelId="{4EE78550-2673-43AE-A6E4-369A64C219E9}" srcId="{B0C131F2-A6EA-4838-BC14-2B976F1F5B98}" destId="{3F8E2D68-785D-4909-8E00-49837904811B}" srcOrd="0" destOrd="0" parTransId="{411873EC-8142-41D1-80E6-F33C35CAD80C}" sibTransId="{2152A99E-F837-4D0C-B216-668BE0031F20}"/>
    <dgm:cxn modelId="{5AF20B94-C1D5-44EB-8939-9A2D6ABAFAA1}" srcId="{ADA1983E-5B1A-47CF-88BA-12A5E5613269}" destId="{E16301CF-5E3D-4AE4-BD99-4DD7FCB4B1A2}" srcOrd="0" destOrd="0" parTransId="{6442FCFD-0C9B-4D64-86A2-07EE55D28CE4}" sibTransId="{248E1D6A-51D5-40BC-8A2B-DB1D76C89500}"/>
    <dgm:cxn modelId="{60D90853-1044-46D3-80D5-92BE147D5BA6}" srcId="{49D180BB-66DD-486A-A680-BB6315BEFCB5}" destId="{ADA1983E-5B1A-47CF-88BA-12A5E5613269}" srcOrd="0" destOrd="0" parTransId="{68D34BAB-59D8-478B-848F-71546409EE0B}" sibTransId="{9228B93C-423C-40D7-BCCC-09292F5DE568}"/>
    <dgm:cxn modelId="{4933CC60-142C-4105-9FCE-F589AF2D5B59}" type="presOf" srcId="{49D180BB-66DD-486A-A680-BB6315BEFCB5}" destId="{B2037DEF-CFDD-4863-AFC4-502DDEFEDF4A}" srcOrd="0" destOrd="0" presId="urn:microsoft.com/office/officeart/2005/8/layout/hList3"/>
    <dgm:cxn modelId="{6E6BCCD3-A379-46E2-AAF3-7589D6F4E5F2}" type="presOf" srcId="{E16301CF-5E3D-4AE4-BD99-4DD7FCB4B1A2}" destId="{2AB538D1-C028-426D-A0F0-51C6E29DFBDB}" srcOrd="0" destOrd="0" presId="urn:microsoft.com/office/officeart/2005/8/layout/hList3"/>
    <dgm:cxn modelId="{42740F31-BA0D-4D42-8621-0433A0637137}" srcId="{B0C131F2-A6EA-4838-BC14-2B976F1F5B98}" destId="{D34163A1-F812-4CD7-85DC-2481434345E9}" srcOrd="1" destOrd="0" parTransId="{E74FAD79-F73E-4895-86CA-5D7B20ECF1A7}" sibTransId="{27CD0928-620C-4804-9A6A-4C18673F3B01}"/>
    <dgm:cxn modelId="{66D4E894-78CE-4A11-A0F9-92B51674D381}" type="presParOf" srcId="{B2037DEF-CFDD-4863-AFC4-502DDEFEDF4A}" destId="{BD5FEA51-617A-422A-96BF-BB7F545A4B5D}" srcOrd="0" destOrd="0" presId="urn:microsoft.com/office/officeart/2005/8/layout/hList3"/>
    <dgm:cxn modelId="{E05F4E42-387D-4FB6-A263-AEFB0726B89A}" type="presParOf" srcId="{B2037DEF-CFDD-4863-AFC4-502DDEFEDF4A}" destId="{BA58FBCD-F8A0-4A69-80ED-41BABFF27DA2}" srcOrd="1" destOrd="0" presId="urn:microsoft.com/office/officeart/2005/8/layout/hList3"/>
    <dgm:cxn modelId="{D0193069-9FAD-4A63-9360-12468A7300ED}" type="presParOf" srcId="{BA58FBCD-F8A0-4A69-80ED-41BABFF27DA2}" destId="{2AB538D1-C028-426D-A0F0-51C6E29DFBDB}" srcOrd="0" destOrd="0" presId="urn:microsoft.com/office/officeart/2005/8/layout/hList3"/>
    <dgm:cxn modelId="{02A27422-682B-4E19-BA58-07BD5454FD79}" type="presParOf" srcId="{BA58FBCD-F8A0-4A69-80ED-41BABFF27DA2}" destId="{1069D6AD-DF0B-488F-B1B9-5EED51F9301D}" srcOrd="1" destOrd="0" presId="urn:microsoft.com/office/officeart/2005/8/layout/hList3"/>
    <dgm:cxn modelId="{2B8F95D8-982D-4216-B39F-CC0AB82DE508}" type="presParOf" srcId="{BA58FBCD-F8A0-4A69-80ED-41BABFF27DA2}" destId="{34F369A9-11B3-461F-B640-28AF454AF125}" srcOrd="2" destOrd="0" presId="urn:microsoft.com/office/officeart/2005/8/layout/hList3"/>
    <dgm:cxn modelId="{018A2C77-6713-443E-AB8E-BD2D762E9B55}" type="presParOf" srcId="{B2037DEF-CFDD-4863-AFC4-502DDEFEDF4A}" destId="{67F28892-1E64-454D-8838-8F12B42B2E89}"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1E916A-1246-460C-9E96-FF7C1B8F8AEE}">
      <dsp:nvSpPr>
        <dsp:cNvPr id="0" name=""/>
        <dsp:cNvSpPr/>
      </dsp:nvSpPr>
      <dsp:spPr>
        <a:xfrm>
          <a:off x="1753851" y="1126740"/>
          <a:ext cx="372823" cy="91440"/>
        </a:xfrm>
        <a:custGeom>
          <a:avLst/>
          <a:gdLst/>
          <a:ahLst/>
          <a:cxnLst/>
          <a:rect l="0" t="0" r="0" b="0"/>
          <a:pathLst>
            <a:path>
              <a:moveTo>
                <a:pt x="0" y="45720"/>
              </a:moveTo>
              <a:lnTo>
                <a:pt x="37282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1930177" y="1170443"/>
        <a:ext cx="20171" cy="4034"/>
      </dsp:txXfrm>
    </dsp:sp>
    <dsp:sp modelId="{D1466A82-A049-4EAD-966B-5C14D6874958}">
      <dsp:nvSpPr>
        <dsp:cNvPr id="0" name=""/>
        <dsp:cNvSpPr/>
      </dsp:nvSpPr>
      <dsp:spPr>
        <a:xfrm>
          <a:off x="1637" y="646256"/>
          <a:ext cx="1754013" cy="10524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i="0" kern="1200" dirty="0" err="1" smtClean="0">
              <a:solidFill>
                <a:schemeClr val="tx1"/>
              </a:solidFill>
            </a:rPr>
            <a:t>Көлік</a:t>
          </a:r>
          <a:r>
            <a:rPr lang="ru-RU" sz="1200" b="1" i="0" kern="1200" dirty="0" smtClean="0">
              <a:solidFill>
                <a:schemeClr val="tx1"/>
              </a:solidFill>
            </a:rPr>
            <a:t> </a:t>
          </a:r>
          <a:r>
            <a:rPr lang="ru-RU" sz="1200" b="1" i="0" kern="1200" dirty="0" err="1" smtClean="0">
              <a:solidFill>
                <a:schemeClr val="tx1"/>
              </a:solidFill>
            </a:rPr>
            <a:t>құралдары</a:t>
          </a:r>
          <a:r>
            <a:rPr lang="ru-RU" sz="1200" b="1" i="0" kern="1200" dirty="0" smtClean="0">
              <a:solidFill>
                <a:schemeClr val="tx1"/>
              </a:solidFill>
            </a:rPr>
            <a:t> </a:t>
          </a:r>
          <a:r>
            <a:rPr lang="ru-RU" sz="1200" b="1" i="0" kern="1200" dirty="0" err="1" smtClean="0">
              <a:solidFill>
                <a:schemeClr val="tx1"/>
              </a:solidFill>
            </a:rPr>
            <a:t>салығы</a:t>
          </a:r>
          <a:endParaRPr lang="ru-RU" sz="1200" b="1" kern="1200" dirty="0">
            <a:solidFill>
              <a:schemeClr val="tx1"/>
            </a:solidFill>
          </a:endParaRPr>
        </a:p>
      </dsp:txBody>
      <dsp:txXfrm>
        <a:off x="1637" y="646256"/>
        <a:ext cx="1754013" cy="1052408"/>
      </dsp:txXfrm>
    </dsp:sp>
    <dsp:sp modelId="{A3833186-8AB1-4137-8C59-7D90C9DF957A}">
      <dsp:nvSpPr>
        <dsp:cNvPr id="0" name=""/>
        <dsp:cNvSpPr/>
      </dsp:nvSpPr>
      <dsp:spPr>
        <a:xfrm>
          <a:off x="3911288" y="1126740"/>
          <a:ext cx="372823" cy="91440"/>
        </a:xfrm>
        <a:custGeom>
          <a:avLst/>
          <a:gdLst/>
          <a:ahLst/>
          <a:cxnLst/>
          <a:rect l="0" t="0" r="0" b="0"/>
          <a:pathLst>
            <a:path>
              <a:moveTo>
                <a:pt x="0" y="45720"/>
              </a:moveTo>
              <a:lnTo>
                <a:pt x="37282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4087614" y="1170443"/>
        <a:ext cx="20171" cy="4034"/>
      </dsp:txXfrm>
    </dsp:sp>
    <dsp:sp modelId="{B55AE1E5-E81C-4497-81E2-501E1748BA74}">
      <dsp:nvSpPr>
        <dsp:cNvPr id="0" name=""/>
        <dsp:cNvSpPr/>
      </dsp:nvSpPr>
      <dsp:spPr>
        <a:xfrm>
          <a:off x="2159074" y="646256"/>
          <a:ext cx="1754013" cy="10524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i="0" kern="1200" dirty="0" err="1" smtClean="0">
              <a:solidFill>
                <a:schemeClr val="tx1"/>
              </a:solidFill>
            </a:rPr>
            <a:t>Жер</a:t>
          </a:r>
          <a:r>
            <a:rPr lang="ru-RU" sz="1200" b="1" i="0" kern="1200" dirty="0" smtClean="0">
              <a:solidFill>
                <a:schemeClr val="tx1"/>
              </a:solidFill>
            </a:rPr>
            <a:t> </a:t>
          </a:r>
          <a:r>
            <a:rPr lang="ru-RU" sz="1200" b="1" i="0" kern="1200" dirty="0" err="1" smtClean="0">
              <a:solidFill>
                <a:schemeClr val="tx1"/>
              </a:solidFill>
            </a:rPr>
            <a:t>салығы</a:t>
          </a:r>
          <a:endParaRPr lang="ru-RU" sz="1200" b="1" kern="1200" dirty="0">
            <a:solidFill>
              <a:schemeClr val="tx1"/>
            </a:solidFill>
          </a:endParaRPr>
        </a:p>
      </dsp:txBody>
      <dsp:txXfrm>
        <a:off x="2159074" y="646256"/>
        <a:ext cx="1754013" cy="1052408"/>
      </dsp:txXfrm>
    </dsp:sp>
    <dsp:sp modelId="{62B83CD1-D8E5-419E-BE8F-F9C61EFFA63C}">
      <dsp:nvSpPr>
        <dsp:cNvPr id="0" name=""/>
        <dsp:cNvSpPr/>
      </dsp:nvSpPr>
      <dsp:spPr>
        <a:xfrm>
          <a:off x="6068725" y="1126740"/>
          <a:ext cx="372823" cy="91440"/>
        </a:xfrm>
        <a:custGeom>
          <a:avLst/>
          <a:gdLst/>
          <a:ahLst/>
          <a:cxnLst/>
          <a:rect l="0" t="0" r="0" b="0"/>
          <a:pathLst>
            <a:path>
              <a:moveTo>
                <a:pt x="0" y="45720"/>
              </a:moveTo>
              <a:lnTo>
                <a:pt x="37282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6245051" y="1170443"/>
        <a:ext cx="20171" cy="4034"/>
      </dsp:txXfrm>
    </dsp:sp>
    <dsp:sp modelId="{7C3C1F2F-DBC9-416B-8161-DF5104C8B309}">
      <dsp:nvSpPr>
        <dsp:cNvPr id="0" name=""/>
        <dsp:cNvSpPr/>
      </dsp:nvSpPr>
      <dsp:spPr>
        <a:xfrm>
          <a:off x="4316511" y="646256"/>
          <a:ext cx="1754013" cy="1052408"/>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0" i="0" kern="1200" dirty="0" err="1" smtClean="0"/>
            <a:t>Корпарациялық</a:t>
          </a:r>
          <a:r>
            <a:rPr lang="ru-RU" sz="1200" b="0" i="0" kern="1200" dirty="0" smtClean="0"/>
            <a:t> </a:t>
          </a:r>
          <a:r>
            <a:rPr lang="ru-RU" sz="1200" b="0" i="0" kern="1200" dirty="0" err="1" smtClean="0"/>
            <a:t>табыс</a:t>
          </a:r>
          <a:r>
            <a:rPr lang="ru-RU" sz="1200" b="0" i="0" kern="1200" dirty="0" smtClean="0"/>
            <a:t> </a:t>
          </a:r>
          <a:r>
            <a:rPr lang="ru-RU" sz="1200" b="0" i="0" kern="1200" dirty="0" err="1" smtClean="0"/>
            <a:t>салығы</a:t>
          </a:r>
          <a:r>
            <a:rPr lang="ru-RU" sz="1200" b="0" i="0" kern="1200" dirty="0" smtClean="0"/>
            <a:t>.</a:t>
          </a:r>
          <a:endParaRPr lang="ru-RU" sz="1200" b="0" i="0" kern="1200" dirty="0"/>
        </a:p>
      </dsp:txBody>
      <dsp:txXfrm>
        <a:off x="4316511" y="646256"/>
        <a:ext cx="1754013" cy="1052408"/>
      </dsp:txXfrm>
    </dsp:sp>
    <dsp:sp modelId="{EF446ED4-BDFB-43AC-A769-4CE68C180E22}">
      <dsp:nvSpPr>
        <dsp:cNvPr id="0" name=""/>
        <dsp:cNvSpPr/>
      </dsp:nvSpPr>
      <dsp:spPr>
        <a:xfrm>
          <a:off x="878644" y="1696864"/>
          <a:ext cx="6472311" cy="372823"/>
        </a:xfrm>
        <a:custGeom>
          <a:avLst/>
          <a:gdLst/>
          <a:ahLst/>
          <a:cxnLst/>
          <a:rect l="0" t="0" r="0" b="0"/>
          <a:pathLst>
            <a:path>
              <a:moveTo>
                <a:pt x="6472311" y="0"/>
              </a:moveTo>
              <a:lnTo>
                <a:pt x="6472311" y="203511"/>
              </a:lnTo>
              <a:lnTo>
                <a:pt x="0" y="203511"/>
              </a:lnTo>
              <a:lnTo>
                <a:pt x="0" y="372823"/>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3952678" y="1881259"/>
        <a:ext cx="324243" cy="4034"/>
      </dsp:txXfrm>
    </dsp:sp>
    <dsp:sp modelId="{80DE2D61-8BE3-4FD8-9E97-7A7204C804D0}">
      <dsp:nvSpPr>
        <dsp:cNvPr id="0" name=""/>
        <dsp:cNvSpPr/>
      </dsp:nvSpPr>
      <dsp:spPr>
        <a:xfrm>
          <a:off x="6473948" y="646256"/>
          <a:ext cx="1754013" cy="10524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i="0" kern="1200" dirty="0" err="1" smtClean="0">
              <a:solidFill>
                <a:schemeClr val="tx1"/>
              </a:solidFill>
            </a:rPr>
            <a:t>Экспортталатын</a:t>
          </a:r>
          <a:r>
            <a:rPr lang="ru-RU" sz="1200" b="1" i="0" kern="1200" dirty="0" smtClean="0">
              <a:solidFill>
                <a:schemeClr val="tx1"/>
              </a:solidFill>
            </a:rPr>
            <a:t> </a:t>
          </a:r>
          <a:r>
            <a:rPr lang="ru-RU" sz="1200" b="1" i="0" kern="1200" dirty="0" err="1" smtClean="0">
              <a:solidFill>
                <a:schemeClr val="tx1"/>
              </a:solidFill>
            </a:rPr>
            <a:t>шикі</a:t>
          </a:r>
          <a:r>
            <a:rPr lang="ru-RU" sz="1200" b="1" i="0" kern="1200" dirty="0" smtClean="0">
              <a:solidFill>
                <a:schemeClr val="tx1"/>
              </a:solidFill>
            </a:rPr>
            <a:t> </a:t>
          </a:r>
          <a:r>
            <a:rPr lang="ru-RU" sz="1200" b="1" i="0" kern="1200" dirty="0" err="1" smtClean="0">
              <a:solidFill>
                <a:schemeClr val="tx1"/>
              </a:solidFill>
            </a:rPr>
            <a:t>мұнайға</a:t>
          </a:r>
          <a:r>
            <a:rPr lang="ru-RU" sz="1200" b="1" i="0" kern="1200" dirty="0" smtClean="0">
              <a:solidFill>
                <a:schemeClr val="tx1"/>
              </a:solidFill>
            </a:rPr>
            <a:t>, газ </a:t>
          </a:r>
          <a:r>
            <a:rPr lang="ru-RU" sz="1200" b="1" i="0" kern="1200" dirty="0" err="1" smtClean="0">
              <a:solidFill>
                <a:schemeClr val="tx1"/>
              </a:solidFill>
            </a:rPr>
            <a:t>конденсатына</a:t>
          </a:r>
          <a:r>
            <a:rPr lang="ru-RU" sz="1200" b="1" i="0" kern="1200" dirty="0" smtClean="0">
              <a:solidFill>
                <a:schemeClr val="tx1"/>
              </a:solidFill>
            </a:rPr>
            <a:t> </a:t>
          </a:r>
          <a:r>
            <a:rPr lang="ru-RU" sz="1200" b="1" i="0" kern="1200" dirty="0" err="1" smtClean="0">
              <a:solidFill>
                <a:schemeClr val="tx1"/>
              </a:solidFill>
            </a:rPr>
            <a:t>салынатын</a:t>
          </a:r>
          <a:r>
            <a:rPr lang="ru-RU" sz="1200" b="1" i="0" kern="1200" dirty="0" smtClean="0">
              <a:solidFill>
                <a:schemeClr val="tx1"/>
              </a:solidFill>
            </a:rPr>
            <a:t> рента </a:t>
          </a:r>
          <a:r>
            <a:rPr lang="ru-RU" sz="1200" b="1" i="0" kern="1200" dirty="0" err="1" smtClean="0">
              <a:solidFill>
                <a:schemeClr val="tx1"/>
              </a:solidFill>
            </a:rPr>
            <a:t>салығы</a:t>
          </a:r>
          <a:endParaRPr lang="ru-RU" sz="1200" b="1" kern="1200" dirty="0">
            <a:solidFill>
              <a:schemeClr val="tx1"/>
            </a:solidFill>
          </a:endParaRPr>
        </a:p>
      </dsp:txBody>
      <dsp:txXfrm>
        <a:off x="6473948" y="646256"/>
        <a:ext cx="1754013" cy="1052408"/>
      </dsp:txXfrm>
    </dsp:sp>
    <dsp:sp modelId="{5BD66FA2-8BA3-4DA1-B4DE-167973979E89}">
      <dsp:nvSpPr>
        <dsp:cNvPr id="0" name=""/>
        <dsp:cNvSpPr/>
      </dsp:nvSpPr>
      <dsp:spPr>
        <a:xfrm>
          <a:off x="1753851" y="2582572"/>
          <a:ext cx="372823" cy="91440"/>
        </a:xfrm>
        <a:custGeom>
          <a:avLst/>
          <a:gdLst/>
          <a:ahLst/>
          <a:cxnLst/>
          <a:rect l="0" t="0" r="0" b="0"/>
          <a:pathLst>
            <a:path>
              <a:moveTo>
                <a:pt x="0" y="45720"/>
              </a:moveTo>
              <a:lnTo>
                <a:pt x="37282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1930177" y="2626274"/>
        <a:ext cx="20171" cy="4034"/>
      </dsp:txXfrm>
    </dsp:sp>
    <dsp:sp modelId="{0E41A752-1996-4549-8408-45185BB607C4}">
      <dsp:nvSpPr>
        <dsp:cNvPr id="0" name=""/>
        <dsp:cNvSpPr/>
      </dsp:nvSpPr>
      <dsp:spPr>
        <a:xfrm>
          <a:off x="1637" y="2102087"/>
          <a:ext cx="1754013" cy="10524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i="0" kern="1200" dirty="0" err="1" smtClean="0">
              <a:solidFill>
                <a:schemeClr val="tx1"/>
              </a:solidFill>
            </a:rPr>
            <a:t>Мүлік</a:t>
          </a:r>
          <a:r>
            <a:rPr lang="ru-RU" sz="1200" b="1" i="0" kern="1200" dirty="0" smtClean="0">
              <a:solidFill>
                <a:schemeClr val="tx1"/>
              </a:solidFill>
            </a:rPr>
            <a:t> </a:t>
          </a:r>
          <a:r>
            <a:rPr lang="ru-RU" sz="1200" b="1" i="0" kern="1200" dirty="0" err="1" smtClean="0">
              <a:solidFill>
                <a:schemeClr val="tx1"/>
              </a:solidFill>
            </a:rPr>
            <a:t>салығы</a:t>
          </a:r>
          <a:endParaRPr lang="ru-RU" sz="1200" b="1" kern="1200" dirty="0">
            <a:solidFill>
              <a:schemeClr val="tx1"/>
            </a:solidFill>
          </a:endParaRPr>
        </a:p>
      </dsp:txBody>
      <dsp:txXfrm>
        <a:off x="1637" y="2102087"/>
        <a:ext cx="1754013" cy="1052408"/>
      </dsp:txXfrm>
    </dsp:sp>
    <dsp:sp modelId="{4D4E3834-B6F3-44DC-BEE2-4024528FB455}">
      <dsp:nvSpPr>
        <dsp:cNvPr id="0" name=""/>
        <dsp:cNvSpPr/>
      </dsp:nvSpPr>
      <dsp:spPr>
        <a:xfrm>
          <a:off x="3911288" y="2582572"/>
          <a:ext cx="372823" cy="91440"/>
        </a:xfrm>
        <a:custGeom>
          <a:avLst/>
          <a:gdLst/>
          <a:ahLst/>
          <a:cxnLst/>
          <a:rect l="0" t="0" r="0" b="0"/>
          <a:pathLst>
            <a:path>
              <a:moveTo>
                <a:pt x="0" y="45720"/>
              </a:moveTo>
              <a:lnTo>
                <a:pt x="37282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4087614" y="2626274"/>
        <a:ext cx="20171" cy="4034"/>
      </dsp:txXfrm>
    </dsp:sp>
    <dsp:sp modelId="{C23D9B7B-1A4D-4BB0-A1F4-636E22B3B030}">
      <dsp:nvSpPr>
        <dsp:cNvPr id="0" name=""/>
        <dsp:cNvSpPr/>
      </dsp:nvSpPr>
      <dsp:spPr>
        <a:xfrm>
          <a:off x="2159074" y="2102087"/>
          <a:ext cx="1754013" cy="10524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i="0" kern="1200" dirty="0" err="1" smtClean="0">
              <a:solidFill>
                <a:schemeClr val="tx1"/>
              </a:solidFill>
            </a:rPr>
            <a:t>Әлеуметтік</a:t>
          </a:r>
          <a:r>
            <a:rPr lang="ru-RU" sz="1200" b="1" i="0" kern="1200" dirty="0" smtClean="0">
              <a:solidFill>
                <a:schemeClr val="tx1"/>
              </a:solidFill>
            </a:rPr>
            <a:t> </a:t>
          </a:r>
          <a:r>
            <a:rPr lang="ru-RU" sz="1200" b="1" i="0" kern="1200" dirty="0" err="1" smtClean="0">
              <a:solidFill>
                <a:schemeClr val="tx1"/>
              </a:solidFill>
            </a:rPr>
            <a:t>салық</a:t>
          </a:r>
          <a:endParaRPr lang="ru-RU" sz="1200" b="1" kern="1200" dirty="0">
            <a:solidFill>
              <a:schemeClr val="tx1"/>
            </a:solidFill>
          </a:endParaRPr>
        </a:p>
      </dsp:txBody>
      <dsp:txXfrm>
        <a:off x="2159074" y="2102087"/>
        <a:ext cx="1754013" cy="1052408"/>
      </dsp:txXfrm>
    </dsp:sp>
    <dsp:sp modelId="{DC49A841-9506-44A4-8C87-27B203806762}">
      <dsp:nvSpPr>
        <dsp:cNvPr id="0" name=""/>
        <dsp:cNvSpPr/>
      </dsp:nvSpPr>
      <dsp:spPr>
        <a:xfrm>
          <a:off x="6068725" y="2582572"/>
          <a:ext cx="372823" cy="91440"/>
        </a:xfrm>
        <a:custGeom>
          <a:avLst/>
          <a:gdLst/>
          <a:ahLst/>
          <a:cxnLst/>
          <a:rect l="0" t="0" r="0" b="0"/>
          <a:pathLst>
            <a:path>
              <a:moveTo>
                <a:pt x="0" y="45720"/>
              </a:moveTo>
              <a:lnTo>
                <a:pt x="37282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6245051" y="2626274"/>
        <a:ext cx="20171" cy="4034"/>
      </dsp:txXfrm>
    </dsp:sp>
    <dsp:sp modelId="{21BBD0E3-B23F-4D8C-A396-5D1A1EEEE2AE}">
      <dsp:nvSpPr>
        <dsp:cNvPr id="0" name=""/>
        <dsp:cNvSpPr/>
      </dsp:nvSpPr>
      <dsp:spPr>
        <a:xfrm>
          <a:off x="4316511" y="2102087"/>
          <a:ext cx="1754013" cy="10524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i="0" kern="1200" dirty="0" err="1" smtClean="0">
              <a:solidFill>
                <a:schemeClr val="tx1"/>
              </a:solidFill>
            </a:rPr>
            <a:t>Жер</a:t>
          </a:r>
          <a:r>
            <a:rPr lang="ru-RU" sz="1200" b="1" i="0" kern="1200" dirty="0" smtClean="0">
              <a:solidFill>
                <a:schemeClr val="tx1"/>
              </a:solidFill>
            </a:rPr>
            <a:t> </a:t>
          </a:r>
          <a:r>
            <a:rPr lang="ru-RU" sz="1200" b="1" i="0" kern="1200" dirty="0" err="1" smtClean="0">
              <a:solidFill>
                <a:schemeClr val="tx1"/>
              </a:solidFill>
            </a:rPr>
            <a:t>қойнауын</a:t>
          </a:r>
          <a:r>
            <a:rPr lang="ru-RU" sz="1200" b="1" i="0" kern="1200" dirty="0" smtClean="0">
              <a:solidFill>
                <a:schemeClr val="tx1"/>
              </a:solidFill>
            </a:rPr>
            <a:t> </a:t>
          </a:r>
          <a:r>
            <a:rPr lang="ru-RU" sz="1200" b="1" i="0" kern="1200" dirty="0" err="1" smtClean="0">
              <a:solidFill>
                <a:schemeClr val="tx1"/>
              </a:solidFill>
            </a:rPr>
            <a:t>пайдаланушылардың</a:t>
          </a:r>
          <a:r>
            <a:rPr lang="ru-RU" sz="1200" b="1" i="0" kern="1200" dirty="0" smtClean="0">
              <a:solidFill>
                <a:schemeClr val="tx1"/>
              </a:solidFill>
            </a:rPr>
            <a:t> </a:t>
          </a:r>
          <a:r>
            <a:rPr lang="ru-RU" sz="1200" b="1" i="0" kern="1200" dirty="0" err="1" smtClean="0">
              <a:solidFill>
                <a:schemeClr val="tx1"/>
              </a:solidFill>
            </a:rPr>
            <a:t>салықтары</a:t>
          </a:r>
          <a:r>
            <a:rPr lang="ru-RU" sz="1200" b="1" i="0" kern="1200" dirty="0" smtClean="0">
              <a:solidFill>
                <a:schemeClr val="tx1"/>
              </a:solidFill>
            </a:rPr>
            <a:t> мен </a:t>
          </a:r>
          <a:r>
            <a:rPr lang="ru-RU" sz="1200" b="1" i="0" kern="1200" dirty="0" err="1" smtClean="0">
              <a:solidFill>
                <a:schemeClr val="tx1"/>
              </a:solidFill>
            </a:rPr>
            <a:t>арнаулы</a:t>
          </a:r>
          <a:r>
            <a:rPr lang="ru-RU" sz="1200" b="1" i="0" kern="1200" dirty="0" smtClean="0">
              <a:solidFill>
                <a:schemeClr val="tx1"/>
              </a:solidFill>
            </a:rPr>
            <a:t> </a:t>
          </a:r>
          <a:r>
            <a:rPr lang="ru-RU" sz="1200" b="1" i="0" kern="1200" dirty="0" err="1" smtClean="0">
              <a:solidFill>
                <a:schemeClr val="tx1"/>
              </a:solidFill>
            </a:rPr>
            <a:t>төлемдері</a:t>
          </a:r>
          <a:endParaRPr lang="ru-RU" sz="1200" b="1" kern="1200" dirty="0">
            <a:solidFill>
              <a:schemeClr val="tx1"/>
            </a:solidFill>
          </a:endParaRPr>
        </a:p>
      </dsp:txBody>
      <dsp:txXfrm>
        <a:off x="4316511" y="2102087"/>
        <a:ext cx="1754013" cy="1052408"/>
      </dsp:txXfrm>
    </dsp:sp>
    <dsp:sp modelId="{2A77757E-28E3-44F6-ACBD-BEF2CFD8BEF9}">
      <dsp:nvSpPr>
        <dsp:cNvPr id="0" name=""/>
        <dsp:cNvSpPr/>
      </dsp:nvSpPr>
      <dsp:spPr>
        <a:xfrm>
          <a:off x="878644" y="3152696"/>
          <a:ext cx="6472311" cy="372823"/>
        </a:xfrm>
        <a:custGeom>
          <a:avLst/>
          <a:gdLst/>
          <a:ahLst/>
          <a:cxnLst/>
          <a:rect l="0" t="0" r="0" b="0"/>
          <a:pathLst>
            <a:path>
              <a:moveTo>
                <a:pt x="6472311" y="0"/>
              </a:moveTo>
              <a:lnTo>
                <a:pt x="6472311" y="203511"/>
              </a:lnTo>
              <a:lnTo>
                <a:pt x="0" y="203511"/>
              </a:lnTo>
              <a:lnTo>
                <a:pt x="0" y="372823"/>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3952678" y="3337090"/>
        <a:ext cx="324243" cy="4034"/>
      </dsp:txXfrm>
    </dsp:sp>
    <dsp:sp modelId="{328DDB98-3C87-4CEE-928D-4AAE0D9B2E3F}">
      <dsp:nvSpPr>
        <dsp:cNvPr id="0" name=""/>
        <dsp:cNvSpPr/>
      </dsp:nvSpPr>
      <dsp:spPr>
        <a:xfrm>
          <a:off x="6473948" y="2102087"/>
          <a:ext cx="1754013" cy="10524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i="0" kern="1200" dirty="0" err="1" smtClean="0">
              <a:solidFill>
                <a:schemeClr val="tx1"/>
              </a:solidFill>
            </a:rPr>
            <a:t>Акциздер</a:t>
          </a:r>
          <a:endParaRPr lang="ru-RU" sz="1200" b="1" kern="1200" dirty="0">
            <a:solidFill>
              <a:schemeClr val="tx1"/>
            </a:solidFill>
          </a:endParaRPr>
        </a:p>
      </dsp:txBody>
      <dsp:txXfrm>
        <a:off x="6473948" y="2102087"/>
        <a:ext cx="1754013" cy="1052408"/>
      </dsp:txXfrm>
    </dsp:sp>
    <dsp:sp modelId="{1A7FE82A-7F11-474D-AFA7-99BC0479E0E5}">
      <dsp:nvSpPr>
        <dsp:cNvPr id="0" name=""/>
        <dsp:cNvSpPr/>
      </dsp:nvSpPr>
      <dsp:spPr>
        <a:xfrm>
          <a:off x="1753851" y="4038403"/>
          <a:ext cx="372823" cy="91440"/>
        </a:xfrm>
        <a:custGeom>
          <a:avLst/>
          <a:gdLst/>
          <a:ahLst/>
          <a:cxnLst/>
          <a:rect l="0" t="0" r="0" b="0"/>
          <a:pathLst>
            <a:path>
              <a:moveTo>
                <a:pt x="0" y="45720"/>
              </a:moveTo>
              <a:lnTo>
                <a:pt x="37282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1930177" y="4082106"/>
        <a:ext cx="20171" cy="4034"/>
      </dsp:txXfrm>
    </dsp:sp>
    <dsp:sp modelId="{A42E701E-256D-4B8C-91E3-20D9C207A34F}">
      <dsp:nvSpPr>
        <dsp:cNvPr id="0" name=""/>
        <dsp:cNvSpPr/>
      </dsp:nvSpPr>
      <dsp:spPr>
        <a:xfrm>
          <a:off x="1637" y="3557919"/>
          <a:ext cx="1754013" cy="1052408"/>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0" i="0" kern="1200" smtClean="0"/>
            <a:t>Қосылған құн салығы</a:t>
          </a:r>
          <a:endParaRPr lang="ru-RU" sz="1200" kern="1200"/>
        </a:p>
      </dsp:txBody>
      <dsp:txXfrm>
        <a:off x="1637" y="3557919"/>
        <a:ext cx="1754013" cy="1052408"/>
      </dsp:txXfrm>
    </dsp:sp>
    <dsp:sp modelId="{8BABC8BC-D0F3-4A31-8456-5D244168ECDA}">
      <dsp:nvSpPr>
        <dsp:cNvPr id="0" name=""/>
        <dsp:cNvSpPr/>
      </dsp:nvSpPr>
      <dsp:spPr>
        <a:xfrm>
          <a:off x="3911288" y="4038403"/>
          <a:ext cx="372823" cy="91440"/>
        </a:xfrm>
        <a:custGeom>
          <a:avLst/>
          <a:gdLst/>
          <a:ahLst/>
          <a:cxnLst/>
          <a:rect l="0" t="0" r="0" b="0"/>
          <a:pathLst>
            <a:path>
              <a:moveTo>
                <a:pt x="0" y="45720"/>
              </a:moveTo>
              <a:lnTo>
                <a:pt x="37282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4087614" y="4082106"/>
        <a:ext cx="20171" cy="4034"/>
      </dsp:txXfrm>
    </dsp:sp>
    <dsp:sp modelId="{A3EAE529-C601-4A7D-8EB9-2113BE18DA93}">
      <dsp:nvSpPr>
        <dsp:cNvPr id="0" name=""/>
        <dsp:cNvSpPr/>
      </dsp:nvSpPr>
      <dsp:spPr>
        <a:xfrm>
          <a:off x="2159074" y="3557919"/>
          <a:ext cx="1754013" cy="10524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ru-RU" sz="1200" b="1" i="0" kern="1200" dirty="0" smtClean="0">
              <a:solidFill>
                <a:schemeClr val="tx1"/>
              </a:solidFill>
            </a:rPr>
            <a:t>Жеке </a:t>
          </a:r>
          <a:r>
            <a:rPr lang="ru-RU" sz="1200" b="1" i="0" kern="1200" dirty="0" err="1" smtClean="0">
              <a:solidFill>
                <a:schemeClr val="tx1"/>
              </a:solidFill>
            </a:rPr>
            <a:t>табыс</a:t>
          </a:r>
          <a:r>
            <a:rPr lang="ru-RU" sz="1200" b="1" i="0" kern="1200" dirty="0" smtClean="0">
              <a:solidFill>
                <a:schemeClr val="tx1"/>
              </a:solidFill>
            </a:rPr>
            <a:t> </a:t>
          </a:r>
          <a:r>
            <a:rPr lang="ru-RU" sz="1200" b="1" i="0" kern="1200" dirty="0" err="1" smtClean="0">
              <a:solidFill>
                <a:schemeClr val="tx1"/>
              </a:solidFill>
            </a:rPr>
            <a:t>салығы</a:t>
          </a:r>
          <a:endParaRPr lang="ru-RU" sz="1200" b="1" kern="1200" dirty="0">
            <a:solidFill>
              <a:schemeClr val="tx1"/>
            </a:solidFill>
          </a:endParaRPr>
        </a:p>
      </dsp:txBody>
      <dsp:txXfrm>
        <a:off x="2159074" y="3557919"/>
        <a:ext cx="1754013" cy="1052408"/>
      </dsp:txXfrm>
    </dsp:sp>
    <dsp:sp modelId="{1106D52E-1E6D-4190-918D-582B2C596D1B}">
      <dsp:nvSpPr>
        <dsp:cNvPr id="0" name=""/>
        <dsp:cNvSpPr/>
      </dsp:nvSpPr>
      <dsp:spPr>
        <a:xfrm>
          <a:off x="4316511" y="3557919"/>
          <a:ext cx="1754013" cy="10524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kk-KZ" sz="1200" b="1" kern="1200" dirty="0" smtClean="0">
              <a:solidFill>
                <a:schemeClr val="tx1"/>
              </a:solidFill>
            </a:rPr>
            <a:t>Ойын бизнесіне салынатын салық</a:t>
          </a:r>
          <a:endParaRPr lang="ru-RU" sz="1200" b="1" kern="1200" dirty="0">
            <a:solidFill>
              <a:schemeClr val="tx1"/>
            </a:solidFill>
          </a:endParaRPr>
        </a:p>
      </dsp:txBody>
      <dsp:txXfrm>
        <a:off x="4316511" y="3557919"/>
        <a:ext cx="1754013" cy="10524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5FEA51-617A-422A-96BF-BB7F545A4B5D}">
      <dsp:nvSpPr>
        <dsp:cNvPr id="0" name=""/>
        <dsp:cNvSpPr/>
      </dsp:nvSpPr>
      <dsp:spPr>
        <a:xfrm>
          <a:off x="0" y="0"/>
          <a:ext cx="8229600" cy="169484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kk-KZ" sz="4700" b="1" i="1" kern="1200" dirty="0" smtClean="0"/>
            <a:t>Бюджетке төленетін басқа да міндетті төлемдер:</a:t>
          </a:r>
          <a:endParaRPr lang="ru-RU" sz="4700" kern="1200" dirty="0"/>
        </a:p>
      </dsp:txBody>
      <dsp:txXfrm>
        <a:off x="0" y="0"/>
        <a:ext cx="8229600" cy="1694847"/>
      </dsp:txXfrm>
    </dsp:sp>
    <dsp:sp modelId="{2AB538D1-C028-426D-A0F0-51C6E29DFBDB}">
      <dsp:nvSpPr>
        <dsp:cNvPr id="0" name=""/>
        <dsp:cNvSpPr/>
      </dsp:nvSpPr>
      <dsp:spPr>
        <a:xfrm>
          <a:off x="3280" y="1694847"/>
          <a:ext cx="1317452" cy="35591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kk-KZ" sz="2400" kern="1200" dirty="0" smtClean="0">
              <a:solidFill>
                <a:schemeClr val="tx1"/>
              </a:solidFill>
            </a:rPr>
            <a:t>Мемлекеттік баждар;</a:t>
          </a:r>
          <a:endParaRPr lang="ru-RU" sz="2400" kern="1200" dirty="0">
            <a:solidFill>
              <a:schemeClr val="tx1"/>
            </a:solidFill>
          </a:endParaRPr>
        </a:p>
      </dsp:txBody>
      <dsp:txXfrm>
        <a:off x="3280" y="1694847"/>
        <a:ext cx="1317452" cy="3559179"/>
      </dsp:txXfrm>
    </dsp:sp>
    <dsp:sp modelId="{1069D6AD-DF0B-488F-B1B9-5EED51F9301D}">
      <dsp:nvSpPr>
        <dsp:cNvPr id="0" name=""/>
        <dsp:cNvSpPr/>
      </dsp:nvSpPr>
      <dsp:spPr>
        <a:xfrm>
          <a:off x="1320732" y="1646068"/>
          <a:ext cx="3094136" cy="36567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kk-KZ" sz="1600" b="1" kern="1200" dirty="0" smtClean="0">
              <a:solidFill>
                <a:schemeClr val="tx1"/>
              </a:solidFill>
            </a:rPr>
            <a:t>Алымдар:</a:t>
          </a:r>
          <a:endParaRPr lang="ru-RU" sz="1600" kern="1200" dirty="0">
            <a:solidFill>
              <a:schemeClr val="tx1"/>
            </a:solidFill>
          </a:endParaRPr>
        </a:p>
        <a:p>
          <a:pPr marL="171450" lvl="1" indent="-171450" algn="l" defTabSz="711200">
            <a:lnSpc>
              <a:spcPct val="90000"/>
            </a:lnSpc>
            <a:spcBef>
              <a:spcPct val="0"/>
            </a:spcBef>
            <a:spcAft>
              <a:spcPct val="15000"/>
            </a:spcAft>
            <a:buChar char="••"/>
          </a:pPr>
          <a:r>
            <a:rPr lang="kk-KZ" sz="1600" kern="1200" dirty="0" smtClean="0">
              <a:solidFill>
                <a:schemeClr val="tx1"/>
              </a:solidFill>
            </a:rPr>
            <a:t>тіркеу алымдары;</a:t>
          </a:r>
          <a:endParaRPr lang="ru-RU" sz="1600" kern="1200" dirty="0">
            <a:solidFill>
              <a:schemeClr val="tx1"/>
            </a:solidFill>
          </a:endParaRPr>
        </a:p>
        <a:p>
          <a:pPr marL="171450" lvl="1" indent="-171450" algn="l" defTabSz="711200">
            <a:lnSpc>
              <a:spcPct val="90000"/>
            </a:lnSpc>
            <a:spcBef>
              <a:spcPct val="0"/>
            </a:spcBef>
            <a:spcAft>
              <a:spcPct val="15000"/>
            </a:spcAft>
            <a:buChar char="••"/>
          </a:pPr>
          <a:r>
            <a:rPr lang="kk-KZ" sz="1600" kern="1200" dirty="0" smtClean="0">
              <a:solidFill>
                <a:schemeClr val="tx1"/>
              </a:solidFill>
            </a:rPr>
            <a:t>автокөлiк құралдарының Қазақстан Республикасының аумағымен жүргені үшін алым;</a:t>
          </a:r>
          <a:endParaRPr lang="ru-RU" sz="1600" kern="1200" dirty="0">
            <a:solidFill>
              <a:schemeClr val="tx1"/>
            </a:solidFill>
          </a:endParaRPr>
        </a:p>
        <a:p>
          <a:pPr marL="171450" lvl="1" indent="-171450" algn="l" defTabSz="711200">
            <a:lnSpc>
              <a:spcPct val="90000"/>
            </a:lnSpc>
            <a:spcBef>
              <a:spcPct val="0"/>
            </a:spcBef>
            <a:spcAft>
              <a:spcPct val="15000"/>
            </a:spcAft>
            <a:buChar char="••"/>
          </a:pPr>
          <a:r>
            <a:rPr lang="kk-KZ" sz="1600" kern="1200" dirty="0" smtClean="0">
              <a:solidFill>
                <a:schemeClr val="tx1"/>
              </a:solidFill>
            </a:rPr>
            <a:t>аукциондардан алынатын алым. </a:t>
          </a:r>
          <a:endParaRPr lang="ru-RU" sz="1600" kern="1200" dirty="0">
            <a:solidFill>
              <a:schemeClr val="tx1"/>
            </a:solidFill>
          </a:endParaRPr>
        </a:p>
        <a:p>
          <a:pPr marL="171450" lvl="1" indent="-171450" algn="l" defTabSz="711200">
            <a:lnSpc>
              <a:spcPct val="90000"/>
            </a:lnSpc>
            <a:spcBef>
              <a:spcPct val="0"/>
            </a:spcBef>
            <a:spcAft>
              <a:spcPct val="15000"/>
            </a:spcAft>
            <a:buChar char="••"/>
          </a:pPr>
          <a:r>
            <a:rPr lang="kk-KZ" sz="1600" kern="1200" dirty="0" smtClean="0">
              <a:solidFill>
                <a:schemeClr val="tx1"/>
              </a:solidFill>
            </a:rPr>
            <a:t>жекелеген қызмет түрлерiмен айналысу құқығы үшiн лицензиялық алым. </a:t>
          </a:r>
          <a:endParaRPr lang="ru-RU" sz="1600" kern="1200" dirty="0">
            <a:solidFill>
              <a:schemeClr val="tx1"/>
            </a:solidFill>
          </a:endParaRPr>
        </a:p>
        <a:p>
          <a:pPr marL="171450" lvl="1" indent="-171450" algn="l" defTabSz="711200">
            <a:lnSpc>
              <a:spcPct val="90000"/>
            </a:lnSpc>
            <a:spcBef>
              <a:spcPct val="0"/>
            </a:spcBef>
            <a:spcAft>
              <a:spcPct val="15000"/>
            </a:spcAft>
            <a:buChar char="••"/>
          </a:pPr>
          <a:r>
            <a:rPr lang="kk-KZ" sz="1600" kern="1200" dirty="0" smtClean="0">
              <a:solidFill>
                <a:schemeClr val="tx1"/>
              </a:solidFill>
            </a:rPr>
            <a:t>телевизия және радио хабарларын тарату ұйымдарына радиожиiлiк спектрiн пайдалануға рұқсат беру үшiн алым.</a:t>
          </a:r>
          <a:endParaRPr lang="ru-RU" sz="1600" kern="1200" dirty="0">
            <a:solidFill>
              <a:schemeClr val="tx1"/>
            </a:solidFill>
          </a:endParaRPr>
        </a:p>
      </dsp:txBody>
      <dsp:txXfrm>
        <a:off x="1320732" y="1646068"/>
        <a:ext cx="3094136" cy="3656736"/>
      </dsp:txXfrm>
    </dsp:sp>
    <dsp:sp modelId="{34F369A9-11B3-461F-B640-28AF454AF125}">
      <dsp:nvSpPr>
        <dsp:cNvPr id="0" name=""/>
        <dsp:cNvSpPr/>
      </dsp:nvSpPr>
      <dsp:spPr>
        <a:xfrm>
          <a:off x="4414869" y="1502046"/>
          <a:ext cx="3811450" cy="39447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k-KZ" sz="1200" b="1" kern="1200" dirty="0" smtClean="0">
              <a:solidFill>
                <a:schemeClr val="tx1"/>
              </a:solidFill>
            </a:rPr>
            <a:t>Төлемақылар:</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жер учаскелерiн пайдаланғаны үшiн төлемақы. </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жер бетiндегi көздердiң су ресурстарын пайдаланғаны үшiн төлемақы. </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қоршаған ортаны ластағаны үшiн төлемақы. </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жануарлар дүниесiн пайдаланғаны үшiн төлемақы. </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орманды пайдаланғаны үшiн төлемақы. </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ерекше қорғалатын табиғи аумақтарды пайдаланғаны үшiн төлемақы. </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радиожиiлiк спектрiн пайдаланғаны үшiн төлемақы. </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қалааралық және (немесе) халықаралық телефон байланысын бергені үшін төлемақы. </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кеме жүретiн су жолдарын пайдаланғаны үшiн төлемақы. </a:t>
          </a:r>
          <a:endParaRPr lang="ru-RU" sz="1200" b="1" kern="1200" dirty="0" smtClean="0">
            <a:solidFill>
              <a:schemeClr val="tx1"/>
            </a:solidFill>
          </a:endParaRPr>
        </a:p>
        <a:p>
          <a:pPr lvl="0" algn="ctr" defTabSz="533400">
            <a:lnSpc>
              <a:spcPct val="90000"/>
            </a:lnSpc>
            <a:spcBef>
              <a:spcPct val="0"/>
            </a:spcBef>
            <a:spcAft>
              <a:spcPct val="35000"/>
            </a:spcAft>
          </a:pPr>
          <a:r>
            <a:rPr lang="kk-KZ" sz="1200" b="1" kern="1200" dirty="0" smtClean="0">
              <a:solidFill>
                <a:schemeClr val="tx1"/>
              </a:solidFill>
            </a:rPr>
            <a:t>сыртқы (көрнекi) жарнаманы орналастырғаны үшiн төлемақы.</a:t>
          </a:r>
          <a:endParaRPr lang="ru-RU" sz="1200" b="1" kern="1200" dirty="0">
            <a:solidFill>
              <a:schemeClr val="tx1"/>
            </a:solidFill>
          </a:endParaRPr>
        </a:p>
      </dsp:txBody>
      <dsp:txXfrm>
        <a:off x="4414869" y="1502046"/>
        <a:ext cx="3811450" cy="3944780"/>
      </dsp:txXfrm>
    </dsp:sp>
    <dsp:sp modelId="{67F28892-1E64-454D-8838-8F12B42B2E89}">
      <dsp:nvSpPr>
        <dsp:cNvPr id="0" name=""/>
        <dsp:cNvSpPr/>
      </dsp:nvSpPr>
      <dsp:spPr>
        <a:xfrm>
          <a:off x="0" y="5254026"/>
          <a:ext cx="8229600" cy="39546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02.02.2022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02.02.2022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02.02.2022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02.02.2022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02.02.2022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02.02.2022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kk.wikipedia.org/wiki/%D2%9A%D0%B0%D0%B7%D0%B0%D2%9B%D1%81%D1%82%D0%B0%D0%BD_%D0%A0%D0%B5%D1%81%D0%BF%D1%83%D0%B1%D0%BB%D0%B8%D0%BA%D0%B0%D1%81%D1%8B" TargetMode="External"/><Relationship Id="rId3" Type="http://schemas.openxmlformats.org/officeDocument/2006/relationships/hyperlink" Target="https://kk.wikipedia.org/wiki/%D0%9A%D0%A1%D0%A0%D0%9E" TargetMode="External"/><Relationship Id="rId7" Type="http://schemas.openxmlformats.org/officeDocument/2006/relationships/hyperlink" Target="https://kk.wikipedia.org/wiki/%D0%96%D0%B5%D0%BB%D1%82%D0%BE%D2%9B%D1%81%D0%B0%D0%BD" TargetMode="External"/><Relationship Id="rId2" Type="http://schemas.openxmlformats.org/officeDocument/2006/relationships/hyperlink" Target="https://kk.wikipedia.org/wiki/1991" TargetMode="External"/><Relationship Id="rId1" Type="http://schemas.openxmlformats.org/officeDocument/2006/relationships/slideLayout" Target="../slideLayouts/slideLayout2.xml"/><Relationship Id="rId6" Type="http://schemas.openxmlformats.org/officeDocument/2006/relationships/hyperlink" Target="https://kk.wikipedia.org/wiki/1995" TargetMode="External"/><Relationship Id="rId5" Type="http://schemas.openxmlformats.org/officeDocument/2006/relationships/hyperlink" Target="https://kk.wikipedia.org/wiki/%D0%95%D0%B3%D0%B5%D0%BC%D0%B5%D0%BD%D0%B4%D1%96%D0%BA" TargetMode="External"/><Relationship Id="rId4" Type="http://schemas.openxmlformats.org/officeDocument/2006/relationships/hyperlink" Target="https://kk.wikipedia.org/wiki/%D2%9A%D0%B0%D0%B7%D0%B0%D2%9B%D1%81%D1%82%D0%B0%D0%BD" TargetMode="External"/><Relationship Id="rId9" Type="http://schemas.openxmlformats.org/officeDocument/2006/relationships/hyperlink" Target="https://kk.wikipedia.org/wiki/%D2%AE%D0%BA%D1%96%D0%BC%D0%B5%D1%82"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kk.wikipedia.org/wiki/2002" TargetMode="External"/><Relationship Id="rId2" Type="http://schemas.openxmlformats.org/officeDocument/2006/relationships/hyperlink" Target="https://kk.wikipedia.org/wiki/%D0%A1%D0%B0%D0%BB%D1%8B%D2%9B_%D0%BA%D0%BE%D0%B4%D0%B5%D0%BA%D1%81%D1%9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548680"/>
            <a:ext cx="7772400" cy="4968551"/>
          </a:xfrm>
        </p:spPr>
        <p:style>
          <a:lnRef idx="1">
            <a:schemeClr val="accent1"/>
          </a:lnRef>
          <a:fillRef idx="2">
            <a:schemeClr val="accent1"/>
          </a:fillRef>
          <a:effectRef idx="1">
            <a:schemeClr val="accent1"/>
          </a:effectRef>
          <a:fontRef idx="minor">
            <a:schemeClr val="dk1"/>
          </a:fontRef>
        </p:style>
        <p:txBody>
          <a:bodyPr>
            <a:normAutofit/>
          </a:bodyPr>
          <a:lstStyle/>
          <a:p>
            <a:r>
              <a:rPr lang="kk-KZ" b="1" dirty="0"/>
              <a:t>2.Тақырып</a:t>
            </a:r>
            <a:r>
              <a:rPr lang="kk-KZ" b="1" dirty="0" smtClean="0"/>
              <a:t>.</a:t>
            </a:r>
            <a:br>
              <a:rPr lang="kk-KZ" b="1" dirty="0" smtClean="0"/>
            </a:br>
            <a:r>
              <a:rPr lang="kk-KZ" b="1" dirty="0" smtClean="0"/>
              <a:t> </a:t>
            </a:r>
            <a:r>
              <a:rPr lang="kk-KZ" b="1" dirty="0"/>
              <a:t>Қазақстан Республикасының салық жүйесі: құрылу кезеңдері мен бүгінгі жағдайына сипаттама</a:t>
            </a:r>
            <a:r>
              <a:rPr lang="ru-RU" dirty="0"/>
              <a:t/>
            </a:r>
            <a:br>
              <a:rPr lang="ru-RU" dirty="0"/>
            </a:br>
            <a:endParaRPr lang="ru-RU" dirty="0"/>
          </a:p>
        </p:txBody>
      </p:sp>
    </p:spTree>
    <p:extLst>
      <p:ext uri="{BB962C8B-B14F-4D97-AF65-F5344CB8AC3E}">
        <p14:creationId xmlns:p14="http://schemas.microsoft.com/office/powerpoint/2010/main" val="3172783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Салықтардың түрлері </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290675164"/>
              </p:ext>
            </p:extLst>
          </p:nvPr>
        </p:nvGraphicFramePr>
        <p:xfrm>
          <a:off x="467544" y="1268760"/>
          <a:ext cx="822960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0346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r>
            <a:br>
              <a:rPr lang="ru-RU" dirty="0"/>
            </a:br>
            <a:endParaRPr lang="ru-RU"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1705638120"/>
              </p:ext>
            </p:extLst>
          </p:nvPr>
        </p:nvGraphicFramePr>
        <p:xfrm>
          <a:off x="457200" y="476672"/>
          <a:ext cx="8229600" cy="5649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8709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r>
              <a:rPr lang="kk-KZ" b="1" dirty="0"/>
              <a:t>Лекция  мақсаты:  </a:t>
            </a:r>
            <a:r>
              <a:rPr lang="kk-KZ" dirty="0"/>
              <a:t>Қазақстан Республикасының салық жүйесі: құрылу кезеңдері мен бүгінгі жағдайына сипаттама беру</a:t>
            </a:r>
            <a:endParaRPr lang="ru-RU" dirty="0"/>
          </a:p>
          <a:p>
            <a:r>
              <a:rPr lang="kk-KZ" b="1" dirty="0"/>
              <a:t>          Лекция  сұрақтары:</a:t>
            </a:r>
            <a:endParaRPr lang="ru-RU" dirty="0"/>
          </a:p>
          <a:p>
            <a:pPr lvl="0"/>
            <a:r>
              <a:rPr lang="kk-KZ" dirty="0"/>
              <a:t>Қазақстан Республикасының салық </a:t>
            </a:r>
            <a:r>
              <a:rPr lang="kk-KZ" dirty="0" smtClean="0"/>
              <a:t>жүйесі</a:t>
            </a:r>
            <a:r>
              <a:rPr lang="en-US" dirty="0" smtClean="0"/>
              <a:t> </a:t>
            </a:r>
            <a:r>
              <a:rPr lang="kk-KZ" dirty="0" smtClean="0"/>
              <a:t>қалыптасу </a:t>
            </a:r>
            <a:r>
              <a:rPr lang="kk-KZ" dirty="0"/>
              <a:t>кезеңдері</a:t>
            </a:r>
            <a:endParaRPr lang="ru-RU" dirty="0"/>
          </a:p>
          <a:p>
            <a:pPr lvl="0"/>
            <a:r>
              <a:rPr lang="kk-KZ" dirty="0"/>
              <a:t>Бүгінгі жағдайына сипаттама </a:t>
            </a:r>
            <a:endParaRPr lang="ru-RU" dirty="0"/>
          </a:p>
          <a:p>
            <a:pPr lvl="0"/>
            <a:r>
              <a:rPr lang="kk-KZ" dirty="0"/>
              <a:t>Міндетті төлемдерді бюджетке төлеу эволюциясы. </a:t>
            </a:r>
            <a:endParaRPr lang="ru-RU" dirty="0"/>
          </a:p>
          <a:p>
            <a:pPr lvl="0"/>
            <a:r>
              <a:rPr lang="kk-KZ" dirty="0"/>
              <a:t>Салықтардың түрлері және бюджетке төленетін басқадай төлемдер.</a:t>
            </a:r>
            <a:endParaRPr lang="ru-RU" dirty="0"/>
          </a:p>
          <a:p>
            <a:endParaRPr lang="ru-RU" dirty="0"/>
          </a:p>
        </p:txBody>
      </p:sp>
    </p:spTree>
    <p:extLst>
      <p:ext uri="{BB962C8B-B14F-4D97-AF65-F5344CB8AC3E}">
        <p14:creationId xmlns:p14="http://schemas.microsoft.com/office/powerpoint/2010/main" val="904301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r>
              <a:rPr lang="kk-KZ" b="1" dirty="0"/>
              <a:t>Салық жүйесі – </a:t>
            </a:r>
            <a:r>
              <a:rPr lang="kk-KZ" dirty="0"/>
              <a:t>бұл мемлекет бекіткен және орталықтандырылған, жалпымемлекеттік қаржы ресурстар қорын құру мақсатымен алынатын салықтар мен басқа да міндетті төлемдердің жиынтығы. Сонымен қатар олардың алу тәсілдерінің, әдістерінің, принциптерінің және  салық органдарының қызметтерінің жиынтығы болып табылады</a:t>
            </a:r>
            <a:r>
              <a:rPr lang="kk-KZ" dirty="0" smtClean="0"/>
              <a:t>.</a:t>
            </a:r>
          </a:p>
          <a:p>
            <a:r>
              <a:rPr lang="kk-KZ" b="1" dirty="0"/>
              <a:t>Жалпы, салық жүйесі дегеніміз </a:t>
            </a:r>
            <a:r>
              <a:rPr lang="kk-KZ" dirty="0"/>
              <a:t>мемлекетпен белгіленген және қаржы ресурстарының орталықтандырылған  жалпы мемлекеттік қоғамдық қорлар салықтар мен басқа да міндетті төлемдердің жиынтығы, сондай-ақ салықтарды алудың әдәстері мен тәсілдерінің , нысандары мен қағидаларының және салық қызметі органдарынын тұрады.</a:t>
            </a:r>
            <a:endParaRPr lang="ru-RU" dirty="0"/>
          </a:p>
          <a:p>
            <a:r>
              <a:rPr lang="kk-KZ" dirty="0" smtClean="0"/>
              <a:t> </a:t>
            </a:r>
            <a:endParaRPr lang="ru-RU" dirty="0"/>
          </a:p>
          <a:p>
            <a:endParaRPr lang="ru-RU" dirty="0"/>
          </a:p>
        </p:txBody>
      </p:sp>
    </p:spTree>
    <p:extLst>
      <p:ext uri="{BB962C8B-B14F-4D97-AF65-F5344CB8AC3E}">
        <p14:creationId xmlns:p14="http://schemas.microsoft.com/office/powerpoint/2010/main" val="3676214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r>
              <a:rPr lang="kk-KZ" dirty="0"/>
              <a:t>ҚР-ның  салық жүйесі салық кодексіне сәйкес салық қатынастарын және салық органдарының қызметін реттейтін салық түрлерінен, баждардан, жиындардан және де құқықтық нормалардан тұрады. </a:t>
            </a:r>
            <a:endParaRPr lang="ru-RU" dirty="0"/>
          </a:p>
          <a:p>
            <a:r>
              <a:rPr lang="kk-KZ" dirty="0"/>
              <a:t>Салықтарды пайдалану экономикалық басқарудың және кәсіпорындар мен кәсіпкерлердің коммерциялық жалпы қоғамдық мүддесін біріктіруді қамтамасыз етудің белгілі бір әдісі болып табылады.</a:t>
            </a:r>
            <a:endParaRPr lang="ru-RU" dirty="0"/>
          </a:p>
          <a:p>
            <a:r>
              <a:rPr lang="kk-KZ" dirty="0"/>
              <a:t>Салықтардың көмегімен мемлекет қоғамдық функцияларын орындауға керекті ресурстарды өз иелігіне алады. Салықтардың көмегімен кірістердің бөлінуін өзгеріске түсіретін әлеуметтік қамтамасыз ету шығындары қаржыландырылады.</a:t>
            </a:r>
            <a:endParaRPr lang="ru-RU" dirty="0"/>
          </a:p>
          <a:p>
            <a:endParaRPr lang="ru-RU" dirty="0"/>
          </a:p>
        </p:txBody>
      </p:sp>
    </p:spTree>
    <p:extLst>
      <p:ext uri="{BB962C8B-B14F-4D97-AF65-F5344CB8AC3E}">
        <p14:creationId xmlns:p14="http://schemas.microsoft.com/office/powerpoint/2010/main" val="3753863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dirty="0" err="1"/>
              <a:t>Қазақстанда</a:t>
            </a:r>
            <a:r>
              <a:rPr lang="ru-RU" sz="3100" dirty="0"/>
              <a:t> </a:t>
            </a:r>
            <a:r>
              <a:rPr lang="ru-RU" sz="3100" dirty="0" err="1"/>
              <a:t>салық</a:t>
            </a:r>
            <a:r>
              <a:rPr lang="ru-RU" sz="3100" dirty="0"/>
              <a:t> </a:t>
            </a:r>
            <a:r>
              <a:rPr lang="ru-RU" sz="3100" dirty="0" err="1"/>
              <a:t>жүйесінің</a:t>
            </a:r>
            <a:r>
              <a:rPr lang="ru-RU" sz="3100" dirty="0"/>
              <a:t> </a:t>
            </a:r>
            <a:r>
              <a:rPr lang="ru-RU" sz="3100" dirty="0" err="1"/>
              <a:t>қалыптасуы</a:t>
            </a:r>
            <a:r>
              <a:rPr lang="ru-RU" sz="3100" dirty="0"/>
              <a:t> мен даму </a:t>
            </a:r>
            <a:r>
              <a:rPr lang="ru-RU" sz="3100" dirty="0" err="1"/>
              <a:t>кезеңдері</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536247736"/>
              </p:ext>
            </p:extLst>
          </p:nvPr>
        </p:nvGraphicFramePr>
        <p:xfrm>
          <a:off x="467544" y="1268760"/>
          <a:ext cx="8229600" cy="5212080"/>
        </p:xfrm>
        <a:graphic>
          <a:graphicData uri="http://schemas.openxmlformats.org/drawingml/2006/table">
            <a:tbl>
              <a:tblPr firstRow="1" bandRow="1">
                <a:tableStyleId>{5C22544A-7EE6-4342-B048-85BDC9FD1C3A}</a:tableStyleId>
              </a:tblPr>
              <a:tblGrid>
                <a:gridCol w="2743200"/>
                <a:gridCol w="2743200"/>
                <a:gridCol w="2743200"/>
              </a:tblGrid>
              <a:tr h="5112568">
                <a:tc>
                  <a:txBody>
                    <a:bodyPr/>
                    <a:lstStyle/>
                    <a:p>
                      <a:r>
                        <a:rPr lang="ru-RU" sz="1600" b="0" i="0" u="none" strike="noStrike" kern="1200" dirty="0" smtClean="0">
                          <a:solidFill>
                            <a:schemeClr val="tx1"/>
                          </a:solidFill>
                          <a:effectLst/>
                          <a:latin typeface="+mn-lt"/>
                          <a:ea typeface="+mn-ea"/>
                          <a:cs typeface="+mn-cs"/>
                          <a:hlinkClick r:id="rId2" tooltip="1991"/>
                        </a:rPr>
                        <a:t>1991</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жылға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дейін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яғни</a:t>
                      </a:r>
                      <a:r>
                        <a:rPr lang="ru-RU" sz="1600" b="0" i="0" kern="1200" dirty="0" smtClean="0">
                          <a:solidFill>
                            <a:schemeClr val="tx1"/>
                          </a:solidFill>
                          <a:effectLst/>
                          <a:latin typeface="+mn-lt"/>
                          <a:ea typeface="+mn-ea"/>
                          <a:cs typeface="+mn-cs"/>
                        </a:rPr>
                        <a:t> </a:t>
                      </a:r>
                      <a:r>
                        <a:rPr lang="ru-RU" sz="1600" b="0" i="0" u="none" strike="noStrike" kern="1200" dirty="0" smtClean="0">
                          <a:solidFill>
                            <a:schemeClr val="tx1"/>
                          </a:solidFill>
                          <a:effectLst/>
                          <a:latin typeface="+mn-lt"/>
                          <a:ea typeface="+mn-ea"/>
                          <a:cs typeface="+mn-cs"/>
                          <a:hlinkClick r:id="rId3" tooltip="КСРО"/>
                        </a:rPr>
                        <a:t>КСРО</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ыдырағанға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дейін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елде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көбінесе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экономиканы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басқарудың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әміршіл-әкімшіл</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жүйесіне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бағаларға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қатаң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мемлекеттік</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реттеуге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сәйкес</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келетін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жүйесі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қызмет</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етті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Бюджеттің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басты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кіріс</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көздерінің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бірі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болған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айналым</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салығы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тіркелген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бөлшек</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сауда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және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көтерме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сатып</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алу</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бағаларын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қолдануға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және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мемлекеттік</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реттеп</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отыруға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бағытталған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болатын</a:t>
                      </a:r>
                      <a:r>
                        <a:rPr lang="ru-RU" sz="1600" b="0" i="0" kern="1200" dirty="0" smtClean="0">
                          <a:solidFill>
                            <a:schemeClr val="tx1"/>
                          </a:solidFill>
                          <a:effectLst/>
                          <a:latin typeface="+mn-lt"/>
                          <a:ea typeface="+mn-ea"/>
                          <a:cs typeface="+mn-cs"/>
                        </a:rPr>
                        <a:t>. </a:t>
                      </a:r>
                      <a:r>
                        <a:rPr lang="ru-RU" sz="1600" b="0" i="0" u="none" strike="noStrike" kern="1200" dirty="0" err="1" smtClean="0">
                          <a:solidFill>
                            <a:schemeClr val="tx1"/>
                          </a:solidFill>
                          <a:effectLst/>
                          <a:latin typeface="+mn-lt"/>
                          <a:ea typeface="+mn-ea"/>
                          <a:cs typeface="+mn-cs"/>
                          <a:hlinkClick r:id="rId4" tooltip="Қазақстан"/>
                        </a:rPr>
                        <a:t>Қазақстан</a:t>
                      </a:r>
                      <a:r>
                        <a:rPr lang="ru-RU" sz="1600" b="0" i="0" kern="1200" dirty="0" smtClean="0">
                          <a:solidFill>
                            <a:schemeClr val="tx1"/>
                          </a:solidFill>
                          <a:effectLst/>
                          <a:latin typeface="+mn-lt"/>
                          <a:ea typeface="+mn-ea"/>
                          <a:cs typeface="+mn-cs"/>
                        </a:rPr>
                        <a:t> </a:t>
                      </a:r>
                      <a:r>
                        <a:rPr lang="ru-RU" sz="1600" b="0" i="0" u="none" strike="noStrike" kern="1200" dirty="0" err="1" smtClean="0">
                          <a:solidFill>
                            <a:schemeClr val="tx1"/>
                          </a:solidFill>
                          <a:effectLst/>
                          <a:latin typeface="+mn-lt"/>
                          <a:ea typeface="+mn-ea"/>
                          <a:cs typeface="+mn-cs"/>
                          <a:hlinkClick r:id="rId5" tooltip="Егемендік"/>
                        </a:rPr>
                        <a:t>егемендікке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ие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болғаннан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кейін</a:t>
                      </a:r>
                      <a:r>
                        <a:rPr lang="ru-RU" sz="1600" b="0" i="0" kern="1200" dirty="0" smtClean="0">
                          <a:solidFill>
                            <a:schemeClr val="tx1"/>
                          </a:solidFill>
                          <a:effectLst/>
                          <a:latin typeface="+mn-lt"/>
                          <a:ea typeface="+mn-ea"/>
                          <a:cs typeface="+mn-cs"/>
                        </a:rPr>
                        <a:t> </a:t>
                      </a:r>
                      <a:r>
                        <a:rPr lang="ru-RU" sz="1600" b="0" i="0" u="none" strike="noStrike" kern="1200" dirty="0" smtClean="0">
                          <a:solidFill>
                            <a:schemeClr val="tx1"/>
                          </a:solidFill>
                          <a:effectLst/>
                          <a:latin typeface="+mn-lt"/>
                          <a:ea typeface="+mn-ea"/>
                          <a:cs typeface="+mn-cs"/>
                          <a:hlinkClick r:id="rId2" tooltip="1991"/>
                        </a:rPr>
                        <a:t>1991</a:t>
                      </a:r>
                      <a:r>
                        <a:rPr lang="ru-RU" sz="1600" b="0" i="0" kern="1200" dirty="0" smtClean="0">
                          <a:solidFill>
                            <a:schemeClr val="tx1"/>
                          </a:solidFill>
                          <a:effectLst/>
                          <a:latin typeface="+mn-lt"/>
                          <a:ea typeface="+mn-ea"/>
                          <a:cs typeface="+mn-cs"/>
                        </a:rPr>
                        <a:t>-</a:t>
                      </a:r>
                      <a:r>
                        <a:rPr lang="ru-RU" sz="1600" b="0" i="0" u="none" strike="noStrike" kern="1200" dirty="0" smtClean="0">
                          <a:solidFill>
                            <a:schemeClr val="tx1"/>
                          </a:solidFill>
                          <a:effectLst/>
                          <a:latin typeface="+mn-lt"/>
                          <a:ea typeface="+mn-ea"/>
                          <a:cs typeface="+mn-cs"/>
                          <a:hlinkClick r:id="rId6" tooltip="1995"/>
                        </a:rPr>
                        <a:t>1995</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жылдары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қабылданған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бірқатар</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заңдарға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сәйкес</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республикада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жаңа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жүйесі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қалыптасты</a:t>
                      </a:r>
                      <a:r>
                        <a:rPr lang="ru-RU" sz="1800" b="0" i="0" kern="1200" dirty="0" smtClean="0">
                          <a:solidFill>
                            <a:schemeClr val="tx1"/>
                          </a:solidFill>
                          <a:effectLst/>
                          <a:latin typeface="+mn-lt"/>
                          <a:ea typeface="+mn-ea"/>
                          <a:cs typeface="+mn-cs"/>
                        </a:rPr>
                        <a:t>.</a:t>
                      </a:r>
                      <a:endParaRPr lang="ru-RU" dirty="0">
                        <a:solidFill>
                          <a:schemeClr val="tx1"/>
                        </a:solidFill>
                      </a:endParaRPr>
                    </a:p>
                  </a:txBody>
                  <a:tcPr/>
                </a:tc>
                <a:tc>
                  <a:txBody>
                    <a:bodyPr/>
                    <a:lstStyle/>
                    <a:p>
                      <a:r>
                        <a:rPr lang="ru-RU" sz="1600" b="0" i="0" kern="1200" dirty="0" smtClean="0">
                          <a:solidFill>
                            <a:schemeClr val="tx1"/>
                          </a:solidFill>
                          <a:effectLst/>
                          <a:latin typeface="+mn-lt"/>
                          <a:ea typeface="+mn-ea"/>
                          <a:cs typeface="+mn-cs"/>
                        </a:rPr>
                        <a:t>1991 </a:t>
                      </a:r>
                      <a:r>
                        <a:rPr lang="ru-RU" sz="1600" b="0" i="0" kern="1200" dirty="0" err="1" smtClean="0">
                          <a:solidFill>
                            <a:schemeClr val="tx1"/>
                          </a:solidFill>
                          <a:effectLst/>
                          <a:latin typeface="+mn-lt"/>
                          <a:ea typeface="+mn-ea"/>
                          <a:cs typeface="+mn-cs"/>
                        </a:rPr>
                        <a:t>жылдың</a:t>
                      </a:r>
                      <a:r>
                        <a:rPr lang="ru-RU" sz="1600" b="0" i="0" kern="1200" dirty="0" smtClean="0">
                          <a:solidFill>
                            <a:schemeClr val="tx1"/>
                          </a:solidFill>
                          <a:effectLst/>
                          <a:latin typeface="+mn-lt"/>
                          <a:ea typeface="+mn-ea"/>
                          <a:cs typeface="+mn-cs"/>
                        </a:rPr>
                        <a:t> 25 </a:t>
                      </a:r>
                      <a:r>
                        <a:rPr lang="ru-RU" sz="1600" b="0" i="0" u="none" strike="noStrike" kern="1200" dirty="0" err="1" smtClean="0">
                          <a:solidFill>
                            <a:schemeClr val="tx1"/>
                          </a:solidFill>
                          <a:effectLst/>
                          <a:latin typeface="+mn-lt"/>
                          <a:ea typeface="+mn-ea"/>
                          <a:cs typeface="+mn-cs"/>
                          <a:hlinkClick r:id="rId7" tooltip="Желтоқсан"/>
                        </a:rPr>
                        <a:t>желтоқсанынан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бастап</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біздің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елімізде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тұңғыш</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жүйесі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қызмет</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ете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бастады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Ол</a:t>
                      </a:r>
                      <a:r>
                        <a:rPr lang="ru-RU" sz="1600" b="0" i="0" kern="1200" dirty="0" smtClean="0">
                          <a:solidFill>
                            <a:schemeClr val="tx1"/>
                          </a:solidFill>
                          <a:effectLst/>
                          <a:latin typeface="+mn-lt"/>
                          <a:ea typeface="+mn-ea"/>
                          <a:cs typeface="+mn-cs"/>
                        </a:rPr>
                        <a:t> «</a:t>
                      </a:r>
                      <a:r>
                        <a:rPr lang="ru-RU" sz="1600" b="0" i="0" u="none" strike="noStrike" kern="1200" dirty="0" err="1" smtClean="0">
                          <a:solidFill>
                            <a:schemeClr val="tx1"/>
                          </a:solidFill>
                          <a:effectLst/>
                          <a:latin typeface="+mn-lt"/>
                          <a:ea typeface="+mn-ea"/>
                          <a:cs typeface="+mn-cs"/>
                          <a:hlinkClick r:id="rId8" tooltip="Қазақстан Республикасы"/>
                        </a:rPr>
                        <a:t>Қазақстан</a:t>
                      </a:r>
                      <a:r>
                        <a:rPr lang="ru-RU" sz="1600" b="0" i="0" u="none" strike="noStrike" kern="1200" dirty="0" smtClean="0">
                          <a:solidFill>
                            <a:schemeClr val="tx1"/>
                          </a:solidFill>
                          <a:effectLst/>
                          <a:latin typeface="+mn-lt"/>
                          <a:ea typeface="+mn-ea"/>
                          <a:cs typeface="+mn-cs"/>
                          <a:hlinkClick r:id="rId8" tooltip="Қазақстан Республикасы"/>
                        </a:rPr>
                        <a:t> </a:t>
                      </a:r>
                      <a:r>
                        <a:rPr lang="ru-RU" sz="1600" b="0" i="0" u="none" strike="noStrike" kern="1200" dirty="0" err="1" smtClean="0">
                          <a:solidFill>
                            <a:schemeClr val="tx1"/>
                          </a:solidFill>
                          <a:effectLst/>
                          <a:latin typeface="+mn-lt"/>
                          <a:ea typeface="+mn-ea"/>
                          <a:cs typeface="+mn-cs"/>
                          <a:hlinkClick r:id="rId8" tooltip="Қазақстан Республикасы"/>
                        </a:rPr>
                        <a:t>Республикасындағы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жүйесі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туралы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заңға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негізделді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Бұл</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заң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жүйесін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құрудың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принциптерін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салықтар</a:t>
                      </a:r>
                      <a:r>
                        <a:rPr lang="ru-RU" sz="1600" b="0" i="0" kern="1200" dirty="0" smtClean="0">
                          <a:solidFill>
                            <a:schemeClr val="tx1"/>
                          </a:solidFill>
                          <a:effectLst/>
                          <a:latin typeface="+mn-lt"/>
                          <a:ea typeface="+mn-ea"/>
                          <a:cs typeface="+mn-cs"/>
                        </a:rPr>
                        <a:t> мен </a:t>
                      </a:r>
                      <a:r>
                        <a:rPr lang="ru-RU" sz="1600" b="0" i="0" kern="1200" dirty="0" err="1" smtClean="0">
                          <a:solidFill>
                            <a:schemeClr val="tx1"/>
                          </a:solidFill>
                          <a:effectLst/>
                          <a:latin typeface="+mn-lt"/>
                          <a:ea typeface="+mn-ea"/>
                          <a:cs typeface="+mn-cs"/>
                        </a:rPr>
                        <a:t>алымдардың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түрлерін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олардың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бюджетке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түсу</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тәртібін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белгілеген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алғашқы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құжат</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еді</a:t>
                      </a:r>
                      <a:r>
                        <a:rPr lang="ru-RU" sz="1600" b="0" i="0" kern="1200" dirty="0" smtClean="0">
                          <a:solidFill>
                            <a:schemeClr val="tx1"/>
                          </a:solidFill>
                          <a:effectLst/>
                          <a:latin typeface="+mn-lt"/>
                          <a:ea typeface="+mn-ea"/>
                          <a:cs typeface="+mn-cs"/>
                        </a:rPr>
                        <a:t>. Осы </a:t>
                      </a:r>
                      <a:r>
                        <a:rPr lang="ru-RU" sz="1600" b="0" i="0" kern="1200" dirty="0" err="1" smtClean="0">
                          <a:solidFill>
                            <a:schemeClr val="tx1"/>
                          </a:solidFill>
                          <a:effectLst/>
                          <a:latin typeface="+mn-lt"/>
                          <a:ea typeface="+mn-ea"/>
                          <a:cs typeface="+mn-cs"/>
                        </a:rPr>
                        <a:t>заңға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сәйкес</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Қазақстанда</a:t>
                      </a:r>
                      <a:r>
                        <a:rPr lang="ru-RU" sz="1600" b="0" i="0" kern="1200" dirty="0" smtClean="0">
                          <a:solidFill>
                            <a:schemeClr val="tx1"/>
                          </a:solidFill>
                          <a:effectLst/>
                          <a:latin typeface="+mn-lt"/>
                          <a:ea typeface="+mn-ea"/>
                          <a:cs typeface="+mn-cs"/>
                        </a:rPr>
                        <a:t> 1992 </a:t>
                      </a:r>
                      <a:r>
                        <a:rPr lang="ru-RU" sz="1600" b="0" i="0" kern="1200" dirty="0" err="1" smtClean="0">
                          <a:solidFill>
                            <a:schemeClr val="tx1"/>
                          </a:solidFill>
                          <a:effectLst/>
                          <a:latin typeface="+mn-lt"/>
                          <a:ea typeface="+mn-ea"/>
                          <a:cs typeface="+mn-cs"/>
                        </a:rPr>
                        <a:t>жылғы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қаңтардың</a:t>
                      </a:r>
                      <a:r>
                        <a:rPr lang="ru-RU" sz="1600" b="0" i="0" kern="1200" dirty="0" smtClean="0">
                          <a:solidFill>
                            <a:schemeClr val="tx1"/>
                          </a:solidFill>
                          <a:effectLst/>
                          <a:latin typeface="+mn-lt"/>
                          <a:ea typeface="+mn-ea"/>
                          <a:cs typeface="+mn-cs"/>
                        </a:rPr>
                        <a:t> 1-нен </a:t>
                      </a:r>
                      <a:r>
                        <a:rPr lang="ru-RU" sz="1600" b="0" i="0" kern="1200" dirty="0" err="1" smtClean="0">
                          <a:solidFill>
                            <a:schemeClr val="tx1"/>
                          </a:solidFill>
                          <a:effectLst/>
                          <a:latin typeface="+mn-lt"/>
                          <a:ea typeface="+mn-ea"/>
                          <a:cs typeface="+mn-cs"/>
                        </a:rPr>
                        <a:t>бастап</a:t>
                      </a:r>
                      <a:r>
                        <a:rPr lang="ru-RU" sz="1600" b="0" i="0" kern="1200" dirty="0" smtClean="0">
                          <a:solidFill>
                            <a:schemeClr val="tx1"/>
                          </a:solidFill>
                          <a:effectLst/>
                          <a:latin typeface="+mn-lt"/>
                          <a:ea typeface="+mn-ea"/>
                          <a:cs typeface="+mn-cs"/>
                        </a:rPr>
                        <a:t> 13 </a:t>
                      </a:r>
                      <a:r>
                        <a:rPr lang="ru-RU" sz="1600" b="0" i="0" kern="1200" dirty="0" err="1" smtClean="0">
                          <a:solidFill>
                            <a:schemeClr val="tx1"/>
                          </a:solidFill>
                          <a:effectLst/>
                          <a:latin typeface="+mn-lt"/>
                          <a:ea typeface="+mn-ea"/>
                          <a:cs typeface="+mn-cs"/>
                        </a:rPr>
                        <a:t>жалпы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мемлекеттік</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18 </a:t>
                      </a:r>
                      <a:r>
                        <a:rPr lang="ru-RU" sz="1600" b="0" i="0" kern="1200" dirty="0" err="1" smtClean="0">
                          <a:solidFill>
                            <a:schemeClr val="tx1"/>
                          </a:solidFill>
                          <a:effectLst/>
                          <a:latin typeface="+mn-lt"/>
                          <a:ea typeface="+mn-ea"/>
                          <a:cs typeface="+mn-cs"/>
                        </a:rPr>
                        <a:t>жергілікті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салықтар</a:t>
                      </a:r>
                      <a:r>
                        <a:rPr lang="ru-RU" sz="1600" b="0" i="0" kern="1200" dirty="0" smtClean="0">
                          <a:solidFill>
                            <a:schemeClr val="tx1"/>
                          </a:solidFill>
                          <a:effectLst/>
                          <a:latin typeface="+mn-lt"/>
                          <a:ea typeface="+mn-ea"/>
                          <a:cs typeface="+mn-cs"/>
                        </a:rPr>
                        <a:t> мен </a:t>
                      </a:r>
                      <a:r>
                        <a:rPr lang="ru-RU" sz="1600" b="0" i="0" kern="1200" dirty="0" err="1" smtClean="0">
                          <a:solidFill>
                            <a:schemeClr val="tx1"/>
                          </a:solidFill>
                          <a:effectLst/>
                          <a:latin typeface="+mn-lt"/>
                          <a:ea typeface="+mn-ea"/>
                          <a:cs typeface="+mn-cs"/>
                        </a:rPr>
                        <a:t>алымдар</a:t>
                      </a:r>
                      <a:r>
                        <a:rPr lang="ru-RU" sz="1600" b="0" i="0" kern="1200" dirty="0" smtClean="0">
                          <a:solidFill>
                            <a:schemeClr val="tx1"/>
                          </a:solidFill>
                          <a:effectLst/>
                          <a:latin typeface="+mn-lt"/>
                          <a:ea typeface="+mn-ea"/>
                          <a:cs typeface="+mn-cs"/>
                        </a:rPr>
                        <a:t>, 11 </a:t>
                      </a:r>
                      <a:r>
                        <a:rPr lang="ru-RU" sz="1600" b="0" i="0" kern="1200" dirty="0" err="1" smtClean="0">
                          <a:solidFill>
                            <a:schemeClr val="tx1"/>
                          </a:solidFill>
                          <a:effectLst/>
                          <a:latin typeface="+mn-lt"/>
                          <a:ea typeface="+mn-ea"/>
                          <a:cs typeface="+mn-cs"/>
                        </a:rPr>
                        <a:t>жалпыға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міндетті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жергілікті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салықтар</a:t>
                      </a:r>
                      <a:r>
                        <a:rPr lang="ru-RU" sz="1600" b="0" i="0" kern="1200" dirty="0" smtClean="0">
                          <a:solidFill>
                            <a:schemeClr val="tx1"/>
                          </a:solidFill>
                          <a:effectLst/>
                          <a:latin typeface="+mn-lt"/>
                          <a:ea typeface="+mn-ea"/>
                          <a:cs typeface="+mn-cs"/>
                        </a:rPr>
                        <a:t> мен </a:t>
                      </a:r>
                      <a:r>
                        <a:rPr lang="ru-RU" sz="1600" b="0" i="0" kern="1200" dirty="0" err="1" smtClean="0">
                          <a:solidFill>
                            <a:schemeClr val="tx1"/>
                          </a:solidFill>
                          <a:effectLst/>
                          <a:latin typeface="+mn-lt"/>
                          <a:ea typeface="+mn-ea"/>
                          <a:cs typeface="+mn-cs"/>
                        </a:rPr>
                        <a:t>алымдар</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енгізілді</a:t>
                      </a:r>
                      <a:r>
                        <a:rPr lang="ru-RU" sz="1600" b="0" i="0" kern="1200" dirty="0" smtClean="0">
                          <a:solidFill>
                            <a:schemeClr val="tx1"/>
                          </a:solidFill>
                          <a:effectLst/>
                          <a:latin typeface="+mn-lt"/>
                          <a:ea typeface="+mn-ea"/>
                          <a:cs typeface="+mn-cs"/>
                        </a:rPr>
                        <a:t>.</a:t>
                      </a:r>
                      <a:endParaRPr lang="ru-RU" sz="1600" dirty="0">
                        <a:solidFill>
                          <a:schemeClr val="tx1"/>
                        </a:solidFill>
                      </a:endParaRPr>
                    </a:p>
                  </a:txBody>
                  <a:tcPr/>
                </a:tc>
                <a:tc>
                  <a:txBody>
                    <a:bodyPr/>
                    <a:lstStyle/>
                    <a:p>
                      <a:r>
                        <a:rPr lang="ru-RU" sz="1600" b="0" i="0" kern="1200" dirty="0" smtClean="0">
                          <a:solidFill>
                            <a:schemeClr val="tx1"/>
                          </a:solidFill>
                          <a:effectLst/>
                          <a:latin typeface="+mn-lt"/>
                          <a:ea typeface="+mn-ea"/>
                          <a:cs typeface="+mn-cs"/>
                        </a:rPr>
                        <a:t>ҚР </a:t>
                      </a:r>
                      <a:r>
                        <a:rPr lang="ru-RU" sz="1600" b="0" i="0" u="none" strike="noStrike" kern="1200" dirty="0" err="1" smtClean="0">
                          <a:solidFill>
                            <a:schemeClr val="tx1"/>
                          </a:solidFill>
                          <a:effectLst/>
                          <a:latin typeface="+mn-lt"/>
                          <a:ea typeface="+mn-ea"/>
                          <a:cs typeface="+mn-cs"/>
                          <a:hlinkClick r:id="rId9" tooltip="Үкімет"/>
                        </a:rPr>
                        <a:t>Үкіметі</a:t>
                      </a:r>
                      <a:r>
                        <a:rPr lang="ru-RU" sz="1600" b="0" i="0" kern="1200" dirty="0" smtClean="0">
                          <a:solidFill>
                            <a:schemeClr val="tx1"/>
                          </a:solidFill>
                          <a:effectLst/>
                          <a:latin typeface="+mn-lt"/>
                          <a:ea typeface="+mn-ea"/>
                          <a:cs typeface="+mn-cs"/>
                        </a:rPr>
                        <a:t> 1995 </a:t>
                      </a:r>
                      <a:r>
                        <a:rPr lang="ru-RU" sz="1600" b="0" i="0" kern="1200" dirty="0" err="1" smtClean="0">
                          <a:solidFill>
                            <a:schemeClr val="tx1"/>
                          </a:solidFill>
                          <a:effectLst/>
                          <a:latin typeface="+mn-lt"/>
                          <a:ea typeface="+mn-ea"/>
                          <a:cs typeface="+mn-cs"/>
                        </a:rPr>
                        <a:t>жылдың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басында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реформасының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ұзақ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мерзімді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тұжырымдамасын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қабылдап</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онда</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еліміздің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жүйесі</a:t>
                      </a:r>
                      <a:r>
                        <a:rPr lang="ru-RU" sz="1600" b="0" i="0" kern="1200" dirty="0" smtClean="0">
                          <a:solidFill>
                            <a:schemeClr val="tx1"/>
                          </a:solidFill>
                          <a:effectLst/>
                          <a:latin typeface="+mn-lt"/>
                          <a:ea typeface="+mn-ea"/>
                          <a:cs typeface="+mn-cs"/>
                        </a:rPr>
                        <a:t> мен </a:t>
                      </a:r>
                      <a:r>
                        <a:rPr lang="ru-RU" sz="1600" b="0" i="0" kern="1200" dirty="0" err="1" smtClean="0">
                          <a:solidFill>
                            <a:schemeClr val="tx1"/>
                          </a:solidFill>
                          <a:effectLst/>
                          <a:latin typeface="+mn-lt"/>
                          <a:ea typeface="+mn-ea"/>
                          <a:cs typeface="+mn-cs"/>
                        </a:rPr>
                        <a:t>заңнамасын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бірте</a:t>
                      </a:r>
                      <a:r>
                        <a:rPr lang="ru-RU" sz="1600" b="0" i="0" kern="1200" dirty="0" smtClean="0">
                          <a:solidFill>
                            <a:schemeClr val="tx1"/>
                          </a:solidFill>
                          <a:effectLst/>
                          <a:latin typeface="+mn-lt"/>
                          <a:ea typeface="+mn-ea"/>
                          <a:cs typeface="+mn-cs"/>
                        </a:rPr>
                        <a:t> – </a:t>
                      </a:r>
                      <a:r>
                        <a:rPr lang="ru-RU" sz="1600" b="0" i="0" kern="1200" dirty="0" err="1" smtClean="0">
                          <a:solidFill>
                            <a:schemeClr val="tx1"/>
                          </a:solidFill>
                          <a:effectLst/>
                          <a:latin typeface="+mn-lt"/>
                          <a:ea typeface="+mn-ea"/>
                          <a:cs typeface="+mn-cs"/>
                        </a:rPr>
                        <a:t>бірте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халықаралық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салу </a:t>
                      </a:r>
                      <a:r>
                        <a:rPr lang="ru-RU" sz="1600" b="0" i="0" kern="1200" dirty="0" err="1" smtClean="0">
                          <a:solidFill>
                            <a:schemeClr val="tx1"/>
                          </a:solidFill>
                          <a:effectLst/>
                          <a:latin typeface="+mn-lt"/>
                          <a:ea typeface="+mn-ea"/>
                          <a:cs typeface="+mn-cs"/>
                        </a:rPr>
                        <a:t>принциптеріне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сәйкестендіру</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көзделді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Осыған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байланысты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Салық</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және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бюджетке</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төленетін</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басқа</a:t>
                      </a:r>
                      <a:r>
                        <a:rPr lang="ru-RU" sz="1600" b="0" i="0" kern="1200" dirty="0" smtClean="0">
                          <a:solidFill>
                            <a:schemeClr val="tx1"/>
                          </a:solidFill>
                          <a:effectLst/>
                          <a:latin typeface="+mn-lt"/>
                          <a:ea typeface="+mn-ea"/>
                          <a:cs typeface="+mn-cs"/>
                        </a:rPr>
                        <a:t> да </a:t>
                      </a:r>
                      <a:r>
                        <a:rPr lang="ru-RU" sz="1600" b="0" i="0" kern="1200" dirty="0" err="1" smtClean="0">
                          <a:solidFill>
                            <a:schemeClr val="tx1"/>
                          </a:solidFill>
                          <a:effectLst/>
                          <a:latin typeface="+mn-lt"/>
                          <a:ea typeface="+mn-ea"/>
                          <a:cs typeface="+mn-cs"/>
                        </a:rPr>
                        <a:t>міндетті</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төлемдер</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туралы</a:t>
                      </a:r>
                      <a:r>
                        <a:rPr lang="ru-RU" sz="1600" b="0" i="0" kern="1200" dirty="0" smtClean="0">
                          <a:solidFill>
                            <a:schemeClr val="tx1"/>
                          </a:solidFill>
                          <a:effectLst/>
                          <a:latin typeface="+mn-lt"/>
                          <a:ea typeface="+mn-ea"/>
                          <a:cs typeface="+mn-cs"/>
                        </a:rPr>
                        <a:t>» 1995 </a:t>
                      </a:r>
                      <a:r>
                        <a:rPr lang="ru-RU" sz="1600" b="0" i="0" kern="1200" dirty="0" err="1" smtClean="0">
                          <a:solidFill>
                            <a:schemeClr val="tx1"/>
                          </a:solidFill>
                          <a:effectLst/>
                          <a:latin typeface="+mn-lt"/>
                          <a:ea typeface="+mn-ea"/>
                          <a:cs typeface="+mn-cs"/>
                        </a:rPr>
                        <a:t>жылғы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сәуірдің</a:t>
                      </a:r>
                      <a:r>
                        <a:rPr lang="ru-RU" sz="1600" b="0" i="0" kern="1200" dirty="0" smtClean="0">
                          <a:solidFill>
                            <a:schemeClr val="tx1"/>
                          </a:solidFill>
                          <a:effectLst/>
                          <a:latin typeface="+mn-lt"/>
                          <a:ea typeface="+mn-ea"/>
                          <a:cs typeface="+mn-cs"/>
                        </a:rPr>
                        <a:t> 24-нде ҚР </a:t>
                      </a:r>
                      <a:r>
                        <a:rPr lang="ru-RU" sz="1600" b="0" i="0" kern="1200" dirty="0" err="1" smtClean="0">
                          <a:solidFill>
                            <a:schemeClr val="tx1"/>
                          </a:solidFill>
                          <a:effectLst/>
                          <a:latin typeface="+mn-lt"/>
                          <a:ea typeface="+mn-ea"/>
                          <a:cs typeface="+mn-cs"/>
                        </a:rPr>
                        <a:t>Президентінің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заң</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күші</a:t>
                      </a:r>
                      <a:r>
                        <a:rPr lang="ru-RU" sz="1600" b="0" i="0" kern="1200" dirty="0" smtClean="0">
                          <a:solidFill>
                            <a:schemeClr val="tx1"/>
                          </a:solidFill>
                          <a:effectLst/>
                          <a:latin typeface="+mn-lt"/>
                          <a:ea typeface="+mn-ea"/>
                          <a:cs typeface="+mn-cs"/>
                        </a:rPr>
                        <a:t> бар </a:t>
                      </a:r>
                      <a:r>
                        <a:rPr lang="ru-RU" sz="1600" b="0" i="0" kern="1200" dirty="0" err="1" smtClean="0">
                          <a:solidFill>
                            <a:schemeClr val="tx1"/>
                          </a:solidFill>
                          <a:effectLst/>
                          <a:latin typeface="+mn-lt"/>
                          <a:ea typeface="+mn-ea"/>
                          <a:cs typeface="+mn-cs"/>
                        </a:rPr>
                        <a:t>жарлығы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шықты</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Ендібұрынғы</a:t>
                      </a:r>
                      <a:r>
                        <a:rPr lang="ru-RU" sz="1600" b="0" i="0" kern="1200" dirty="0" smtClean="0">
                          <a:solidFill>
                            <a:schemeClr val="tx1"/>
                          </a:solidFill>
                          <a:effectLst/>
                          <a:latin typeface="+mn-lt"/>
                          <a:ea typeface="+mn-ea"/>
                          <a:cs typeface="+mn-cs"/>
                        </a:rPr>
                        <a:t> 42 </a:t>
                      </a:r>
                      <a:r>
                        <a:rPr lang="ru-RU" sz="1600" b="0" i="0" kern="1200" dirty="0" err="1" smtClean="0">
                          <a:solidFill>
                            <a:schemeClr val="tx1"/>
                          </a:solidFill>
                          <a:effectLst/>
                          <a:latin typeface="+mn-lt"/>
                          <a:ea typeface="+mn-ea"/>
                          <a:cs typeface="+mn-cs"/>
                        </a:rPr>
                        <a:t>салықтар</a:t>
                      </a:r>
                      <a:r>
                        <a:rPr lang="ru-RU" sz="1600" b="0" i="0" kern="1200" dirty="0" smtClean="0">
                          <a:solidFill>
                            <a:schemeClr val="tx1"/>
                          </a:solidFill>
                          <a:effectLst/>
                          <a:latin typeface="+mn-lt"/>
                          <a:ea typeface="+mn-ea"/>
                          <a:cs typeface="+mn-cs"/>
                        </a:rPr>
                        <a:t> мен </a:t>
                      </a:r>
                      <a:r>
                        <a:rPr lang="ru-RU" sz="1600" b="0" i="0" kern="1200" dirty="0" err="1" smtClean="0">
                          <a:solidFill>
                            <a:schemeClr val="tx1"/>
                          </a:solidFill>
                          <a:effectLst/>
                          <a:latin typeface="+mn-lt"/>
                          <a:ea typeface="+mn-ea"/>
                          <a:cs typeface="+mn-cs"/>
                        </a:rPr>
                        <a:t>алымдар</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едәуір</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қысқартылып</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олардың</a:t>
                      </a:r>
                      <a:r>
                        <a:rPr lang="ru-RU" sz="1600" b="0" i="0" kern="1200" dirty="0" smtClean="0">
                          <a:solidFill>
                            <a:schemeClr val="tx1"/>
                          </a:solidFill>
                          <a:effectLst/>
                          <a:latin typeface="+mn-lt"/>
                          <a:ea typeface="+mn-ea"/>
                          <a:cs typeface="+mn-cs"/>
                        </a:rPr>
                        <a:t> саны 11 </a:t>
                      </a:r>
                      <a:r>
                        <a:rPr lang="ru-RU" sz="1600" b="0" i="0" kern="1200" dirty="0" err="1" smtClean="0">
                          <a:solidFill>
                            <a:schemeClr val="tx1"/>
                          </a:solidFill>
                          <a:effectLst/>
                          <a:latin typeface="+mn-lt"/>
                          <a:ea typeface="+mn-ea"/>
                          <a:cs typeface="+mn-cs"/>
                        </a:rPr>
                        <a:t>болып</a:t>
                      </a:r>
                      <a:r>
                        <a:rPr lang="ru-RU" sz="1600" b="0" i="0" kern="1200" dirty="0" smtClean="0">
                          <a:solidFill>
                            <a:schemeClr val="tx1"/>
                          </a:solidFill>
                          <a:effectLst/>
                          <a:latin typeface="+mn-lt"/>
                          <a:ea typeface="+mn-ea"/>
                          <a:cs typeface="+mn-cs"/>
                        </a:rPr>
                        <a:t> </a:t>
                      </a:r>
                      <a:r>
                        <a:rPr lang="ru-RU" sz="1600" b="0" i="0" kern="1200" dirty="0" err="1" smtClean="0">
                          <a:solidFill>
                            <a:schemeClr val="tx1"/>
                          </a:solidFill>
                          <a:effectLst/>
                          <a:latin typeface="+mn-lt"/>
                          <a:ea typeface="+mn-ea"/>
                          <a:cs typeface="+mn-cs"/>
                        </a:rPr>
                        <a:t>қалды</a:t>
                      </a:r>
                      <a:r>
                        <a:rPr lang="ru-RU" sz="1600" b="0" i="0" kern="1200" dirty="0" smtClean="0">
                          <a:solidFill>
                            <a:schemeClr val="tx1"/>
                          </a:solidFill>
                          <a:effectLst/>
                          <a:latin typeface="+mn-lt"/>
                          <a:ea typeface="+mn-ea"/>
                          <a:cs typeface="+mn-cs"/>
                        </a:rPr>
                        <a:t>.</a:t>
                      </a:r>
                      <a:endParaRPr lang="ru-RU" sz="1600" dirty="0">
                        <a:solidFill>
                          <a:schemeClr val="tx1"/>
                        </a:solidFill>
                      </a:endParaRPr>
                    </a:p>
                  </a:txBody>
                  <a:tcPr/>
                </a:tc>
              </a:tr>
            </a:tbl>
          </a:graphicData>
        </a:graphic>
      </p:graphicFrame>
    </p:spTree>
    <p:extLst>
      <p:ext uri="{BB962C8B-B14F-4D97-AF65-F5344CB8AC3E}">
        <p14:creationId xmlns:p14="http://schemas.microsoft.com/office/powerpoint/2010/main" val="117627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1012974"/>
          </a:xfrm>
        </p:spPr>
        <p:txBody>
          <a:bodyPr>
            <a:normAutofit fontScale="90000"/>
          </a:bodyPr>
          <a:lstStyle/>
          <a:p>
            <a:r>
              <a:rPr lang="ru-RU" sz="3100" b="1" dirty="0"/>
              <a:t>ҚР </a:t>
            </a:r>
            <a:r>
              <a:rPr lang="ru-RU" sz="3100" b="1" dirty="0" err="1"/>
              <a:t>салық</a:t>
            </a:r>
            <a:r>
              <a:rPr lang="ru-RU" sz="3100" b="1" dirty="0"/>
              <a:t>  </a:t>
            </a:r>
            <a:r>
              <a:rPr lang="ru-RU" sz="3100" b="1" dirty="0" err="1"/>
              <a:t>жүйесінің</a:t>
            </a:r>
            <a:r>
              <a:rPr lang="ru-RU" sz="3100" b="1" dirty="0"/>
              <a:t> </a:t>
            </a:r>
            <a:r>
              <a:rPr lang="ru-RU" sz="3100" b="1" dirty="0" err="1"/>
              <a:t>реформалану</a:t>
            </a:r>
            <a:r>
              <a:rPr lang="ru-RU" sz="3100" b="1" dirty="0"/>
              <a:t> </a:t>
            </a:r>
            <a:r>
              <a:rPr lang="ru-RU" sz="3100" b="1" dirty="0" err="1"/>
              <a:t>кезеңдеріне</a:t>
            </a:r>
            <a:r>
              <a:rPr lang="ru-RU" sz="3100" b="1" dirty="0"/>
              <a:t>  </a:t>
            </a:r>
            <a:r>
              <a:rPr lang="ru-RU" sz="3100" b="1" dirty="0" smtClean="0"/>
              <a:t/>
            </a:r>
            <a:br>
              <a:rPr lang="ru-RU" sz="3100" b="1" dirty="0" smtClean="0"/>
            </a:br>
            <a:r>
              <a:rPr lang="ru-RU" sz="3100" b="1" dirty="0" err="1" smtClean="0"/>
              <a:t>келер</a:t>
            </a:r>
            <a:r>
              <a:rPr lang="ru-RU" sz="3100" b="1" dirty="0"/>
              <a:t> </a:t>
            </a:r>
            <a:r>
              <a:rPr lang="ru-RU" sz="3100" b="1" dirty="0" err="1"/>
              <a:t>болсақ</a:t>
            </a:r>
            <a:r>
              <a:rPr lang="ru-RU" sz="3100" b="1" dirty="0"/>
              <a:t>, </a:t>
            </a:r>
            <a:r>
              <a:rPr lang="ru-RU" sz="3100" b="1" dirty="0" err="1"/>
              <a:t>отандық</a:t>
            </a:r>
            <a:r>
              <a:rPr lang="ru-RU" sz="3100" b="1" dirty="0"/>
              <a:t> </a:t>
            </a:r>
            <a:r>
              <a:rPr lang="ru-RU" sz="3100" b="1" dirty="0" err="1"/>
              <a:t>әдебиеттерде</a:t>
            </a:r>
            <a:r>
              <a:rPr lang="ru-RU" sz="3100" b="1" dirty="0"/>
              <a:t> 3 </a:t>
            </a:r>
            <a:r>
              <a:rPr lang="ru-RU" sz="3100" b="1" dirty="0" err="1"/>
              <a:t>кезең</a:t>
            </a:r>
            <a:r>
              <a:rPr lang="ru-RU" sz="3100" b="1" dirty="0"/>
              <a:t> </a:t>
            </a:r>
            <a:r>
              <a:rPr lang="ru-RU" sz="3100" b="1" dirty="0" err="1"/>
              <a:t>көрсетілген</a:t>
            </a:r>
            <a:r>
              <a:rPr lang="ru-RU" sz="3100" b="1" dirty="0"/>
              <a:t>.</a:t>
            </a:r>
            <a:r>
              <a:rPr lang="ru-RU" dirty="0"/>
              <a:t/>
            </a:r>
            <a:br>
              <a:rPr lang="ru-RU" dirty="0"/>
            </a:br>
            <a:endParaRPr lang="ru-RU" dirty="0"/>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r>
              <a:rPr lang="ru-RU" b="1" dirty="0" err="1" smtClean="0"/>
              <a:t>Бірінші</a:t>
            </a:r>
            <a:r>
              <a:rPr lang="ru-RU" b="1" dirty="0" smtClean="0"/>
              <a:t> </a:t>
            </a:r>
            <a:r>
              <a:rPr lang="ru-RU" b="1" dirty="0" err="1"/>
              <a:t>кезеңде</a:t>
            </a:r>
            <a:r>
              <a:rPr lang="ru-RU" b="1" dirty="0"/>
              <a:t>- </a:t>
            </a:r>
            <a:r>
              <a:rPr lang="ru-RU" dirty="0"/>
              <a:t>1991 </a:t>
            </a:r>
            <a:r>
              <a:rPr lang="ru-RU" dirty="0" err="1"/>
              <a:t>жылдың</a:t>
            </a:r>
            <a:r>
              <a:rPr lang="ru-RU" dirty="0"/>
              <a:t> 9 </a:t>
            </a:r>
            <a:r>
              <a:rPr lang="ru-RU" dirty="0" err="1"/>
              <a:t>шілдедегі</a:t>
            </a:r>
            <a:r>
              <a:rPr lang="ru-RU" dirty="0"/>
              <a:t> </a:t>
            </a:r>
            <a:r>
              <a:rPr lang="ru-RU" dirty="0" err="1"/>
              <a:t>Қазақ</a:t>
            </a:r>
            <a:r>
              <a:rPr lang="ru-RU" dirty="0"/>
              <a:t> КСР </a:t>
            </a:r>
            <a:r>
              <a:rPr lang="ru-RU" dirty="0" err="1"/>
              <a:t>Президентінің</a:t>
            </a:r>
            <a:r>
              <a:rPr lang="ru-RU" dirty="0"/>
              <a:t> «</a:t>
            </a:r>
            <a:r>
              <a:rPr lang="ru-RU" dirty="0" err="1"/>
              <a:t>Қаз</a:t>
            </a:r>
            <a:r>
              <a:rPr lang="ru-RU" dirty="0"/>
              <a:t> КСР </a:t>
            </a:r>
            <a:r>
              <a:rPr lang="ru-RU" dirty="0" err="1"/>
              <a:t>мемлекеттік</a:t>
            </a:r>
            <a:r>
              <a:rPr lang="ru-RU" dirty="0"/>
              <a:t> </a:t>
            </a:r>
            <a:r>
              <a:rPr lang="ru-RU" dirty="0" err="1"/>
              <a:t>салық</a:t>
            </a:r>
            <a:r>
              <a:rPr lang="ru-RU" dirty="0"/>
              <a:t> </a:t>
            </a:r>
            <a:r>
              <a:rPr lang="ru-RU" dirty="0" err="1"/>
              <a:t>қызметін</a:t>
            </a:r>
            <a:r>
              <a:rPr lang="ru-RU" dirty="0"/>
              <a:t> </a:t>
            </a:r>
            <a:r>
              <a:rPr lang="ru-RU" dirty="0" err="1"/>
              <a:t>құру</a:t>
            </a:r>
            <a:r>
              <a:rPr lang="ru-RU" dirty="0"/>
              <a:t> </a:t>
            </a:r>
            <a:r>
              <a:rPr lang="ru-RU" dirty="0" err="1"/>
              <a:t>туралы</a:t>
            </a:r>
            <a:r>
              <a:rPr lang="ru-RU" dirty="0"/>
              <a:t>» </a:t>
            </a:r>
            <a:r>
              <a:rPr lang="ru-RU" dirty="0" err="1"/>
              <a:t>Жарлығымен</a:t>
            </a:r>
            <a:r>
              <a:rPr lang="ru-RU" dirty="0"/>
              <a:t> </a:t>
            </a:r>
            <a:r>
              <a:rPr lang="ru-RU" dirty="0" err="1"/>
              <a:t>Қаз</a:t>
            </a:r>
            <a:r>
              <a:rPr lang="ru-RU" dirty="0"/>
              <a:t> КСР-</a:t>
            </a:r>
            <a:r>
              <a:rPr lang="ru-RU" dirty="0" err="1"/>
              <a:t>дың</a:t>
            </a:r>
            <a:r>
              <a:rPr lang="ru-RU" dirty="0"/>
              <a:t> </a:t>
            </a:r>
            <a:r>
              <a:rPr lang="ru-RU" dirty="0" err="1"/>
              <a:t>басты</a:t>
            </a:r>
            <a:r>
              <a:rPr lang="ru-RU" dirty="0"/>
              <a:t> </a:t>
            </a:r>
            <a:r>
              <a:rPr lang="ru-RU" dirty="0" err="1"/>
              <a:t>мемлекеттік</a:t>
            </a:r>
            <a:r>
              <a:rPr lang="ru-RU" dirty="0"/>
              <a:t> </a:t>
            </a:r>
            <a:r>
              <a:rPr lang="ru-RU" dirty="0" err="1"/>
              <a:t>салық</a:t>
            </a:r>
            <a:r>
              <a:rPr lang="ru-RU" dirty="0"/>
              <a:t> </a:t>
            </a:r>
            <a:r>
              <a:rPr lang="ru-RU" dirty="0" err="1"/>
              <a:t>инспекциясы</a:t>
            </a:r>
            <a:r>
              <a:rPr lang="ru-RU" dirty="0"/>
              <a:t> </a:t>
            </a:r>
            <a:r>
              <a:rPr lang="ru-RU" dirty="0" err="1"/>
              <a:t>құрылды</a:t>
            </a:r>
            <a:r>
              <a:rPr lang="ru-RU" dirty="0"/>
              <a:t>. 16  </a:t>
            </a:r>
            <a:r>
              <a:rPr lang="ru-RU" dirty="0" err="1"/>
              <a:t>жалпы</a:t>
            </a:r>
            <a:r>
              <a:rPr lang="ru-RU" dirty="0"/>
              <a:t> </a:t>
            </a:r>
            <a:r>
              <a:rPr lang="ru-RU" dirty="0" err="1"/>
              <a:t>мемлекеттік</a:t>
            </a:r>
            <a:r>
              <a:rPr lang="ru-RU" dirty="0"/>
              <a:t> </a:t>
            </a:r>
            <a:r>
              <a:rPr lang="ru-RU" dirty="0" err="1"/>
              <a:t>және</a:t>
            </a:r>
            <a:r>
              <a:rPr lang="ru-RU" dirty="0"/>
              <a:t> 27 </a:t>
            </a:r>
            <a:r>
              <a:rPr lang="ru-RU" dirty="0" err="1"/>
              <a:t>жергілікті</a:t>
            </a:r>
            <a:r>
              <a:rPr lang="ru-RU" dirty="0"/>
              <a:t> </a:t>
            </a:r>
            <a:r>
              <a:rPr lang="ru-RU" dirty="0" err="1"/>
              <a:t>салық</a:t>
            </a:r>
            <a:r>
              <a:rPr lang="ru-RU" dirty="0"/>
              <a:t> </a:t>
            </a:r>
            <a:r>
              <a:rPr lang="ru-RU" dirty="0" err="1"/>
              <a:t>түрін</a:t>
            </a:r>
            <a:r>
              <a:rPr lang="ru-RU" dirty="0"/>
              <a:t> </a:t>
            </a:r>
            <a:r>
              <a:rPr lang="ru-RU" dirty="0" err="1"/>
              <a:t>қарастыратын</a:t>
            </a:r>
            <a:r>
              <a:rPr lang="ru-RU" dirty="0"/>
              <a:t> </a:t>
            </a:r>
            <a:r>
              <a:rPr lang="ru-RU" dirty="0" err="1"/>
              <a:t>салық</a:t>
            </a:r>
            <a:r>
              <a:rPr lang="ru-RU" dirty="0"/>
              <a:t> </a:t>
            </a:r>
            <a:r>
              <a:rPr lang="ru-RU" dirty="0" err="1"/>
              <a:t>жөніндегі</a:t>
            </a:r>
            <a:r>
              <a:rPr lang="ru-RU" dirty="0"/>
              <a:t> </a:t>
            </a:r>
            <a:r>
              <a:rPr lang="ru-RU" dirty="0" err="1"/>
              <a:t>заң</a:t>
            </a:r>
            <a:r>
              <a:rPr lang="ru-RU" dirty="0"/>
              <a:t> </a:t>
            </a:r>
            <a:r>
              <a:rPr lang="ru-RU" dirty="0" err="1"/>
              <a:t>актілері</a:t>
            </a:r>
            <a:r>
              <a:rPr lang="ru-RU" dirty="0"/>
              <a:t> </a:t>
            </a:r>
            <a:r>
              <a:rPr lang="ru-RU" dirty="0" err="1"/>
              <a:t>пакеті</a:t>
            </a:r>
            <a:r>
              <a:rPr lang="ru-RU" dirty="0"/>
              <a:t> </a:t>
            </a:r>
            <a:r>
              <a:rPr lang="ru-RU" dirty="0" err="1"/>
              <a:t>қабылданды</a:t>
            </a:r>
            <a:r>
              <a:rPr lang="ru-RU" dirty="0"/>
              <a:t>.</a:t>
            </a:r>
          </a:p>
          <a:p>
            <a:r>
              <a:rPr lang="ru-RU" b="1" dirty="0" err="1"/>
              <a:t>Екінші</a:t>
            </a:r>
            <a:r>
              <a:rPr lang="ru-RU" b="1" dirty="0"/>
              <a:t> </a:t>
            </a:r>
            <a:r>
              <a:rPr lang="ru-RU" b="1" dirty="0" err="1"/>
              <a:t>кезең</a:t>
            </a:r>
            <a:r>
              <a:rPr lang="ru-RU" b="1" dirty="0"/>
              <a:t>- </a:t>
            </a:r>
            <a:r>
              <a:rPr lang="ru-RU" dirty="0"/>
              <a:t>1995 </a:t>
            </a:r>
            <a:r>
              <a:rPr lang="ru-RU" dirty="0" err="1"/>
              <a:t>жылғы</a:t>
            </a:r>
            <a:r>
              <a:rPr lang="ru-RU" dirty="0"/>
              <a:t> 24 </a:t>
            </a:r>
            <a:r>
              <a:rPr lang="ru-RU" dirty="0" err="1"/>
              <a:t>сәуірдегі</a:t>
            </a:r>
            <a:r>
              <a:rPr lang="ru-RU" dirty="0"/>
              <a:t> «</a:t>
            </a:r>
            <a:r>
              <a:rPr lang="ru-RU" dirty="0" err="1"/>
              <a:t>Бюджетке</a:t>
            </a:r>
            <a:r>
              <a:rPr lang="ru-RU" dirty="0"/>
              <a:t> </a:t>
            </a:r>
            <a:r>
              <a:rPr lang="ru-RU" dirty="0" err="1"/>
              <a:t>төленетін</a:t>
            </a:r>
            <a:r>
              <a:rPr lang="ru-RU" dirty="0"/>
              <a:t> </a:t>
            </a:r>
            <a:r>
              <a:rPr lang="ru-RU" dirty="0" err="1"/>
              <a:t>салық</a:t>
            </a:r>
            <a:r>
              <a:rPr lang="ru-RU" dirty="0"/>
              <a:t> </a:t>
            </a:r>
            <a:r>
              <a:rPr lang="ru-RU" dirty="0" err="1"/>
              <a:t>және</a:t>
            </a:r>
            <a:r>
              <a:rPr lang="ru-RU" dirty="0"/>
              <a:t> </a:t>
            </a:r>
            <a:r>
              <a:rPr lang="ru-RU" dirty="0" err="1"/>
              <a:t>басқа</a:t>
            </a:r>
            <a:r>
              <a:rPr lang="ru-RU" dirty="0"/>
              <a:t> да </a:t>
            </a:r>
            <a:r>
              <a:rPr lang="ru-RU" dirty="0" err="1"/>
              <a:t>міндетті</a:t>
            </a:r>
            <a:r>
              <a:rPr lang="ru-RU" dirty="0"/>
              <a:t> </a:t>
            </a:r>
            <a:r>
              <a:rPr lang="ru-RU" dirty="0" err="1"/>
              <a:t>төлемдер</a:t>
            </a:r>
            <a:r>
              <a:rPr lang="ru-RU" dirty="0"/>
              <a:t> </a:t>
            </a:r>
            <a:r>
              <a:rPr lang="ru-RU" dirty="0" err="1"/>
              <a:t>туралы</a:t>
            </a:r>
            <a:r>
              <a:rPr lang="ru-RU" dirty="0"/>
              <a:t>» </a:t>
            </a:r>
            <a:r>
              <a:rPr lang="ru-RU" dirty="0" err="1"/>
              <a:t>Қазақстан</a:t>
            </a:r>
            <a:r>
              <a:rPr lang="ru-RU" dirty="0"/>
              <a:t> </a:t>
            </a:r>
            <a:r>
              <a:rPr lang="ru-RU" dirty="0" err="1"/>
              <a:t>Республикасы</a:t>
            </a:r>
            <a:r>
              <a:rPr lang="ru-RU" dirty="0"/>
              <a:t> </a:t>
            </a:r>
            <a:r>
              <a:rPr lang="ru-RU" dirty="0" err="1"/>
              <a:t>Президенті</a:t>
            </a:r>
            <a:r>
              <a:rPr lang="ru-RU" dirty="0"/>
              <a:t> </a:t>
            </a:r>
            <a:r>
              <a:rPr lang="ru-RU" dirty="0" err="1"/>
              <a:t>Жарлығы</a:t>
            </a:r>
            <a:r>
              <a:rPr lang="ru-RU" dirty="0"/>
              <a:t> </a:t>
            </a:r>
            <a:r>
              <a:rPr lang="ru-RU" dirty="0" err="1"/>
              <a:t>өз</a:t>
            </a:r>
            <a:r>
              <a:rPr lang="ru-RU" dirty="0"/>
              <a:t> </a:t>
            </a:r>
            <a:r>
              <a:rPr lang="ru-RU" dirty="0" err="1"/>
              <a:t>қаржы</a:t>
            </a:r>
            <a:r>
              <a:rPr lang="ru-RU" dirty="0"/>
              <a:t> </a:t>
            </a:r>
            <a:r>
              <a:rPr lang="ru-RU" dirty="0" err="1"/>
              <a:t>жүйемізді</a:t>
            </a:r>
            <a:r>
              <a:rPr lang="ru-RU" dirty="0"/>
              <a:t> </a:t>
            </a:r>
            <a:r>
              <a:rPr lang="ru-RU" dirty="0" err="1"/>
              <a:t>құруға</a:t>
            </a:r>
            <a:r>
              <a:rPr lang="ru-RU" dirty="0"/>
              <a:t> </a:t>
            </a:r>
            <a:r>
              <a:rPr lang="ru-RU" dirty="0" err="1"/>
              <a:t>ықпал</a:t>
            </a:r>
            <a:r>
              <a:rPr lang="ru-RU" dirty="0"/>
              <a:t> </a:t>
            </a:r>
            <a:r>
              <a:rPr lang="ru-RU" dirty="0" err="1"/>
              <a:t>етті</a:t>
            </a:r>
            <a:r>
              <a:rPr lang="ru-RU" dirty="0"/>
              <a:t>. </a:t>
            </a:r>
            <a:r>
              <a:rPr lang="ru-RU" dirty="0" err="1"/>
              <a:t>Ең</a:t>
            </a:r>
            <a:r>
              <a:rPr lang="ru-RU" dirty="0"/>
              <a:t> </a:t>
            </a:r>
            <a:r>
              <a:rPr lang="ru-RU" dirty="0" err="1"/>
              <a:t>бастысы</a:t>
            </a:r>
            <a:r>
              <a:rPr lang="ru-RU" dirty="0"/>
              <a:t>, </a:t>
            </a:r>
            <a:r>
              <a:rPr lang="ru-RU" dirty="0" err="1"/>
              <a:t>салық</a:t>
            </a:r>
            <a:r>
              <a:rPr lang="ru-RU" dirty="0"/>
              <a:t> </a:t>
            </a:r>
            <a:r>
              <a:rPr lang="ru-RU" dirty="0" err="1"/>
              <a:t>төлеу</a:t>
            </a:r>
            <a:r>
              <a:rPr lang="ru-RU" dirty="0"/>
              <a:t> </a:t>
            </a:r>
            <a:r>
              <a:rPr lang="ru-RU" dirty="0" err="1"/>
              <a:t>жүйесі</a:t>
            </a:r>
            <a:r>
              <a:rPr lang="ru-RU" dirty="0"/>
              <a:t> </a:t>
            </a:r>
            <a:r>
              <a:rPr lang="ru-RU" dirty="0" err="1"/>
              <a:t>ықшамдалып</a:t>
            </a:r>
            <a:r>
              <a:rPr lang="ru-RU" dirty="0"/>
              <a:t>, </a:t>
            </a:r>
            <a:r>
              <a:rPr lang="ru-RU" dirty="0" err="1"/>
              <a:t>салық</a:t>
            </a:r>
            <a:r>
              <a:rPr lang="ru-RU" dirty="0"/>
              <a:t> саны 45-тен 11 –</a:t>
            </a:r>
            <a:r>
              <a:rPr lang="ru-RU" dirty="0" err="1"/>
              <a:t>ге</a:t>
            </a:r>
            <a:r>
              <a:rPr lang="ru-RU" dirty="0"/>
              <a:t> </a:t>
            </a:r>
            <a:r>
              <a:rPr lang="ru-RU" dirty="0" err="1"/>
              <a:t>дейін</a:t>
            </a:r>
            <a:r>
              <a:rPr lang="ru-RU" dirty="0"/>
              <a:t> </a:t>
            </a:r>
            <a:r>
              <a:rPr lang="ru-RU" dirty="0" err="1"/>
              <a:t>қысқартылды</a:t>
            </a:r>
            <a:r>
              <a:rPr lang="ru-RU" dirty="0"/>
              <a:t>. </a:t>
            </a:r>
            <a:r>
              <a:rPr lang="ru-RU" dirty="0" err="1"/>
              <a:t>Қосылған</a:t>
            </a:r>
            <a:r>
              <a:rPr lang="ru-RU" dirty="0"/>
              <a:t> </a:t>
            </a:r>
            <a:r>
              <a:rPr lang="ru-RU" dirty="0" err="1"/>
              <a:t>құн</a:t>
            </a:r>
            <a:r>
              <a:rPr lang="ru-RU" dirty="0"/>
              <a:t> </a:t>
            </a:r>
            <a:r>
              <a:rPr lang="ru-RU" dirty="0" err="1"/>
              <a:t>салығы</a:t>
            </a:r>
            <a:r>
              <a:rPr lang="ru-RU" dirty="0"/>
              <a:t> </a:t>
            </a:r>
            <a:r>
              <a:rPr lang="ru-RU" dirty="0" err="1"/>
              <a:t>енгізілді</a:t>
            </a:r>
            <a:r>
              <a:rPr lang="ru-RU" dirty="0"/>
              <a:t>.</a:t>
            </a:r>
          </a:p>
          <a:p>
            <a:r>
              <a:rPr lang="ru-RU" b="1" dirty="0" err="1"/>
              <a:t>Үшінші</a:t>
            </a:r>
            <a:r>
              <a:rPr lang="ru-RU" b="1" dirty="0"/>
              <a:t> </a:t>
            </a:r>
            <a:r>
              <a:rPr lang="ru-RU" b="1" dirty="0" err="1"/>
              <a:t>кезең</a:t>
            </a:r>
            <a:r>
              <a:rPr lang="ru-RU" b="1" dirty="0"/>
              <a:t> </a:t>
            </a:r>
            <a:r>
              <a:rPr lang="ru-RU" dirty="0"/>
              <a:t>– 2001 </a:t>
            </a:r>
            <a:r>
              <a:rPr lang="ru-RU" dirty="0" err="1"/>
              <a:t>жылы</a:t>
            </a:r>
            <a:r>
              <a:rPr lang="ru-RU" dirty="0"/>
              <a:t> 12 </a:t>
            </a:r>
            <a:r>
              <a:rPr lang="ru-RU" dirty="0" err="1"/>
              <a:t>маусымда</a:t>
            </a:r>
            <a:r>
              <a:rPr lang="ru-RU" dirty="0"/>
              <a:t> </a:t>
            </a:r>
            <a:r>
              <a:rPr lang="ru-RU" dirty="0" err="1"/>
              <a:t>Қазақстан</a:t>
            </a:r>
            <a:r>
              <a:rPr lang="ru-RU" dirty="0"/>
              <a:t> </a:t>
            </a:r>
            <a:r>
              <a:rPr lang="ru-RU" dirty="0" err="1"/>
              <a:t>Республикасы</a:t>
            </a:r>
            <a:r>
              <a:rPr lang="ru-RU" dirty="0"/>
              <a:t> </a:t>
            </a:r>
            <a:r>
              <a:rPr lang="ru-RU" dirty="0" err="1"/>
              <a:t>жаңа</a:t>
            </a:r>
            <a:r>
              <a:rPr lang="ru-RU" dirty="0"/>
              <a:t> </a:t>
            </a:r>
            <a:r>
              <a:rPr lang="ru-RU" dirty="0" err="1"/>
              <a:t>салық</a:t>
            </a:r>
            <a:r>
              <a:rPr lang="ru-RU" dirty="0"/>
              <a:t> </a:t>
            </a:r>
            <a:r>
              <a:rPr lang="ru-RU" dirty="0" err="1"/>
              <a:t>кодексі</a:t>
            </a:r>
            <a:r>
              <a:rPr lang="ru-RU" dirty="0"/>
              <a:t> </a:t>
            </a:r>
            <a:r>
              <a:rPr lang="ru-RU" dirty="0" err="1"/>
              <a:t>қабылданып</a:t>
            </a:r>
            <a:r>
              <a:rPr lang="ru-RU" dirty="0"/>
              <a:t>, </a:t>
            </a:r>
            <a:r>
              <a:rPr lang="ru-RU" dirty="0" err="1"/>
              <a:t>ол</a:t>
            </a:r>
            <a:r>
              <a:rPr lang="ru-RU" dirty="0"/>
              <a:t> 2002 </a:t>
            </a:r>
            <a:r>
              <a:rPr lang="ru-RU" dirty="0" err="1"/>
              <a:t>жылдың</a:t>
            </a:r>
            <a:r>
              <a:rPr lang="ru-RU" dirty="0"/>
              <a:t> 1 </a:t>
            </a:r>
            <a:r>
              <a:rPr lang="ru-RU" dirty="0" err="1"/>
              <a:t>қаңтарынан</a:t>
            </a:r>
            <a:r>
              <a:rPr lang="ru-RU" dirty="0"/>
              <a:t> </a:t>
            </a:r>
            <a:r>
              <a:rPr lang="ru-RU" dirty="0" err="1"/>
              <a:t>қолданысқа</a:t>
            </a:r>
            <a:r>
              <a:rPr lang="ru-RU" dirty="0"/>
              <a:t> </a:t>
            </a:r>
            <a:r>
              <a:rPr lang="ru-RU" dirty="0" err="1"/>
              <a:t>енгізілді</a:t>
            </a:r>
            <a:r>
              <a:rPr lang="ru-RU" dirty="0"/>
              <a:t>.</a:t>
            </a:r>
          </a:p>
          <a:p>
            <a:r>
              <a:rPr lang="ru-RU" b="1" dirty="0" err="1"/>
              <a:t>Төртінші</a:t>
            </a:r>
            <a:r>
              <a:rPr lang="ru-RU" b="1" dirty="0"/>
              <a:t> </a:t>
            </a:r>
            <a:r>
              <a:rPr lang="ru-RU" b="1" dirty="0" err="1"/>
              <a:t>кезең</a:t>
            </a:r>
            <a:r>
              <a:rPr lang="ru-RU" b="1" dirty="0"/>
              <a:t> </a:t>
            </a:r>
            <a:r>
              <a:rPr lang="ru-RU" dirty="0"/>
              <a:t>– 2002 </a:t>
            </a:r>
            <a:r>
              <a:rPr lang="ru-RU" dirty="0" err="1"/>
              <a:t>жылдан</a:t>
            </a:r>
            <a:r>
              <a:rPr lang="ru-RU" dirty="0"/>
              <a:t> </a:t>
            </a:r>
            <a:r>
              <a:rPr lang="ru-RU" dirty="0" err="1"/>
              <a:t>бері</a:t>
            </a:r>
            <a:r>
              <a:rPr lang="ru-RU" dirty="0"/>
              <a:t> </a:t>
            </a:r>
            <a:r>
              <a:rPr lang="ru-RU" dirty="0" err="1"/>
              <a:t>қарай</a:t>
            </a:r>
            <a:r>
              <a:rPr lang="ru-RU" dirty="0"/>
              <a:t> </a:t>
            </a:r>
            <a:r>
              <a:rPr lang="ru-RU" dirty="0" err="1"/>
              <a:t>Салық</a:t>
            </a:r>
            <a:r>
              <a:rPr lang="ru-RU" dirty="0"/>
              <a:t> </a:t>
            </a:r>
            <a:r>
              <a:rPr lang="ru-RU" dirty="0" err="1"/>
              <a:t>кодексіне</a:t>
            </a:r>
            <a:r>
              <a:rPr lang="ru-RU" dirty="0"/>
              <a:t> </a:t>
            </a:r>
            <a:r>
              <a:rPr lang="ru-RU" dirty="0" err="1"/>
              <a:t>бірнеше</a:t>
            </a:r>
            <a:r>
              <a:rPr lang="ru-RU" dirty="0"/>
              <a:t> </a:t>
            </a:r>
            <a:r>
              <a:rPr lang="ru-RU" dirty="0" err="1"/>
              <a:t>толықтырулар</a:t>
            </a:r>
            <a:r>
              <a:rPr lang="ru-RU" dirty="0"/>
              <a:t> мен </a:t>
            </a:r>
            <a:r>
              <a:rPr lang="ru-RU" dirty="0" err="1"/>
              <a:t>өзгертулер</a:t>
            </a:r>
            <a:r>
              <a:rPr lang="ru-RU" dirty="0"/>
              <a:t> </a:t>
            </a:r>
            <a:r>
              <a:rPr lang="ru-RU" dirty="0" err="1"/>
              <a:t>енгізілді</a:t>
            </a:r>
            <a:r>
              <a:rPr lang="ru-RU" dirty="0"/>
              <a:t>.</a:t>
            </a:r>
          </a:p>
          <a:p>
            <a:endParaRPr lang="ru-RU" dirty="0"/>
          </a:p>
        </p:txBody>
      </p:sp>
    </p:spTree>
    <p:extLst>
      <p:ext uri="{BB962C8B-B14F-4D97-AF65-F5344CB8AC3E}">
        <p14:creationId xmlns:p14="http://schemas.microsoft.com/office/powerpoint/2010/main" val="296371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r>
              <a:rPr lang="ru-RU" dirty="0"/>
              <a:t>1995 </a:t>
            </a:r>
            <a:r>
              <a:rPr lang="ru-RU" dirty="0" err="1"/>
              <a:t>жылдың</a:t>
            </a:r>
            <a:r>
              <a:rPr lang="ru-RU" dirty="0"/>
              <a:t> 24 </a:t>
            </a:r>
            <a:r>
              <a:rPr lang="ru-RU" dirty="0" err="1"/>
              <a:t>сәуірінде</a:t>
            </a:r>
            <a:r>
              <a:rPr lang="ru-RU" dirty="0"/>
              <a:t> </a:t>
            </a:r>
            <a:r>
              <a:rPr lang="ru-RU" dirty="0" err="1"/>
              <a:t>қабылданған</a:t>
            </a:r>
            <a:r>
              <a:rPr lang="ru-RU" dirty="0"/>
              <a:t> ҚР </a:t>
            </a:r>
            <a:r>
              <a:rPr lang="ru-RU" dirty="0" err="1"/>
              <a:t>Президентінің</a:t>
            </a:r>
            <a:r>
              <a:rPr lang="ru-RU" dirty="0"/>
              <a:t> «</a:t>
            </a:r>
            <a:r>
              <a:rPr lang="ru-RU" dirty="0" err="1"/>
              <a:t>Салықтар</a:t>
            </a:r>
            <a:r>
              <a:rPr lang="ru-RU" dirty="0"/>
              <a:t> </a:t>
            </a:r>
            <a:r>
              <a:rPr lang="ru-RU" dirty="0" err="1"/>
              <a:t>және</a:t>
            </a:r>
            <a:r>
              <a:rPr lang="ru-RU" dirty="0"/>
              <a:t> </a:t>
            </a:r>
            <a:r>
              <a:rPr lang="ru-RU" dirty="0" err="1"/>
              <a:t>бюджетке</a:t>
            </a:r>
            <a:r>
              <a:rPr lang="ru-RU" dirty="0"/>
              <a:t> </a:t>
            </a:r>
            <a:r>
              <a:rPr lang="ru-RU" dirty="0" err="1"/>
              <a:t>төленетін</a:t>
            </a:r>
            <a:r>
              <a:rPr lang="ru-RU" dirty="0"/>
              <a:t> </a:t>
            </a:r>
            <a:r>
              <a:rPr lang="ru-RU" dirty="0" err="1"/>
              <a:t>басқа</a:t>
            </a:r>
            <a:r>
              <a:rPr lang="ru-RU" dirty="0"/>
              <a:t> да </a:t>
            </a:r>
            <a:r>
              <a:rPr lang="ru-RU" dirty="0" err="1"/>
              <a:t>міндетті</a:t>
            </a:r>
            <a:r>
              <a:rPr lang="ru-RU" dirty="0"/>
              <a:t> </a:t>
            </a:r>
            <a:r>
              <a:rPr lang="ru-RU" dirty="0" err="1"/>
              <a:t>төлемдер</a:t>
            </a:r>
            <a:r>
              <a:rPr lang="ru-RU" dirty="0"/>
              <a:t> </a:t>
            </a:r>
            <a:r>
              <a:rPr lang="ru-RU" dirty="0" err="1"/>
              <a:t>туралы</a:t>
            </a:r>
            <a:r>
              <a:rPr lang="ru-RU" dirty="0"/>
              <a:t>» </a:t>
            </a:r>
            <a:r>
              <a:rPr lang="ru-RU" dirty="0" err="1"/>
              <a:t>заң</a:t>
            </a:r>
            <a:r>
              <a:rPr lang="ru-RU" dirty="0"/>
              <a:t> </a:t>
            </a:r>
            <a:r>
              <a:rPr lang="ru-RU" dirty="0" err="1"/>
              <a:t>күші</a:t>
            </a:r>
            <a:r>
              <a:rPr lang="ru-RU" dirty="0"/>
              <a:t> бар </a:t>
            </a:r>
            <a:r>
              <a:rPr lang="ru-RU" dirty="0" err="1"/>
              <a:t>жарлығы</a:t>
            </a:r>
            <a:r>
              <a:rPr lang="ru-RU" dirty="0"/>
              <a:t> </a:t>
            </a:r>
            <a:r>
              <a:rPr lang="ru-RU" dirty="0" err="1"/>
              <a:t>салық</a:t>
            </a:r>
            <a:r>
              <a:rPr lang="ru-RU" dirty="0"/>
              <a:t> </a:t>
            </a:r>
            <a:r>
              <a:rPr lang="ru-RU" dirty="0" err="1"/>
              <a:t>жүйесіне</a:t>
            </a:r>
            <a:r>
              <a:rPr lang="ru-RU" dirty="0"/>
              <a:t> </a:t>
            </a:r>
            <a:r>
              <a:rPr lang="ru-RU" dirty="0" err="1"/>
              <a:t>оңтайлы</a:t>
            </a:r>
            <a:r>
              <a:rPr lang="ru-RU" dirty="0"/>
              <a:t> </a:t>
            </a:r>
            <a:r>
              <a:rPr lang="ru-RU" dirty="0" err="1"/>
              <a:t>өзгерістер</a:t>
            </a:r>
            <a:r>
              <a:rPr lang="ru-RU" dirty="0"/>
              <a:t> </a:t>
            </a:r>
            <a:r>
              <a:rPr lang="ru-RU" dirty="0" err="1"/>
              <a:t>енгізді</a:t>
            </a:r>
            <a:r>
              <a:rPr lang="ru-RU" dirty="0"/>
              <a:t>. </a:t>
            </a:r>
            <a:r>
              <a:rPr lang="ru-RU" dirty="0" err="1"/>
              <a:t>Олардың</a:t>
            </a:r>
            <a:r>
              <a:rPr lang="ru-RU" dirty="0"/>
              <a:t> </a:t>
            </a:r>
            <a:r>
              <a:rPr lang="ru-RU" dirty="0" err="1"/>
              <a:t>қатарына</a:t>
            </a:r>
            <a:r>
              <a:rPr lang="ru-RU" dirty="0"/>
              <a:t> </a:t>
            </a:r>
            <a:r>
              <a:rPr lang="ru-RU" dirty="0" err="1"/>
              <a:t>қолданылып</a:t>
            </a:r>
            <a:r>
              <a:rPr lang="ru-RU" dirty="0"/>
              <a:t> </a:t>
            </a:r>
            <a:r>
              <a:rPr lang="ru-RU" dirty="0" err="1"/>
              <a:t>келген</a:t>
            </a:r>
            <a:r>
              <a:rPr lang="ru-RU" dirty="0"/>
              <a:t> </a:t>
            </a:r>
            <a:r>
              <a:rPr lang="ru-RU" dirty="0" err="1"/>
              <a:t>салықтар</a:t>
            </a:r>
            <a:r>
              <a:rPr lang="ru-RU" dirty="0"/>
              <a:t> мен </a:t>
            </a:r>
            <a:r>
              <a:rPr lang="ru-RU" dirty="0" err="1"/>
              <a:t>салықтар</a:t>
            </a:r>
            <a:r>
              <a:rPr lang="ru-RU" dirty="0"/>
              <a:t> мен </a:t>
            </a:r>
            <a:r>
              <a:rPr lang="ru-RU" dirty="0" err="1"/>
              <a:t>алымдар</a:t>
            </a:r>
            <a:r>
              <a:rPr lang="ru-RU" dirty="0"/>
              <a:t> </a:t>
            </a:r>
            <a:r>
              <a:rPr lang="ru-RU" dirty="0" err="1"/>
              <a:t>санының</a:t>
            </a:r>
            <a:r>
              <a:rPr lang="ru-RU" dirty="0"/>
              <a:t> 46-дан 11-ге </a:t>
            </a:r>
            <a:r>
              <a:rPr lang="ru-RU" dirty="0" err="1"/>
              <a:t>қысқартылуы</a:t>
            </a:r>
            <a:r>
              <a:rPr lang="ru-RU" dirty="0"/>
              <a:t>, </a:t>
            </a:r>
            <a:r>
              <a:rPr lang="ru-RU" dirty="0" err="1"/>
              <a:t>салық</a:t>
            </a:r>
            <a:r>
              <a:rPr lang="ru-RU" dirty="0"/>
              <a:t> салу </a:t>
            </a:r>
            <a:r>
              <a:rPr lang="ru-RU" dirty="0" err="1"/>
              <a:t>принциптерінің</a:t>
            </a:r>
            <a:r>
              <a:rPr lang="ru-RU" dirty="0"/>
              <a:t> </a:t>
            </a:r>
            <a:r>
              <a:rPr lang="ru-RU" dirty="0" err="1"/>
              <a:t>дүниежүзілік</a:t>
            </a:r>
            <a:r>
              <a:rPr lang="ru-RU" dirty="0"/>
              <a:t> </a:t>
            </a:r>
            <a:r>
              <a:rPr lang="ru-RU" dirty="0" err="1"/>
              <a:t>тәжірибеге</a:t>
            </a:r>
            <a:r>
              <a:rPr lang="ru-RU" dirty="0"/>
              <a:t> </a:t>
            </a:r>
            <a:r>
              <a:rPr lang="ru-RU" dirty="0" err="1"/>
              <a:t>сай</a:t>
            </a:r>
            <a:r>
              <a:rPr lang="ru-RU" dirty="0"/>
              <a:t> </a:t>
            </a:r>
            <a:r>
              <a:rPr lang="ru-RU" dirty="0" err="1"/>
              <a:t>өзгертілуі</a:t>
            </a:r>
            <a:r>
              <a:rPr lang="ru-RU" dirty="0"/>
              <a:t>, </a:t>
            </a:r>
            <a:r>
              <a:rPr lang="ru-RU" dirty="0" err="1"/>
              <a:t>халықаралық</a:t>
            </a:r>
            <a:r>
              <a:rPr lang="ru-RU" dirty="0"/>
              <a:t> </a:t>
            </a:r>
            <a:r>
              <a:rPr lang="ru-RU" dirty="0" err="1"/>
              <a:t>салық</a:t>
            </a:r>
            <a:r>
              <a:rPr lang="ru-RU" dirty="0"/>
              <a:t> салу </a:t>
            </a:r>
            <a:r>
              <a:rPr lang="ru-RU" dirty="0" err="1"/>
              <a:t>тәртібінің</a:t>
            </a:r>
            <a:r>
              <a:rPr lang="ru-RU" dirty="0"/>
              <a:t> </a:t>
            </a:r>
            <a:r>
              <a:rPr lang="ru-RU" dirty="0" err="1"/>
              <a:t>енгізілуі</a:t>
            </a:r>
            <a:r>
              <a:rPr lang="ru-RU" dirty="0"/>
              <a:t>, </a:t>
            </a:r>
            <a:r>
              <a:rPr lang="ru-RU" dirty="0" err="1"/>
              <a:t>салықтардың</a:t>
            </a:r>
            <a:r>
              <a:rPr lang="ru-RU" dirty="0"/>
              <a:t> </a:t>
            </a:r>
            <a:r>
              <a:rPr lang="ru-RU" dirty="0" err="1"/>
              <a:t>нышанына</a:t>
            </a:r>
            <a:r>
              <a:rPr lang="ru-RU" dirty="0"/>
              <a:t>, </a:t>
            </a:r>
            <a:r>
              <a:rPr lang="ru-RU" dirty="0" err="1"/>
              <a:t>белгілеріне</a:t>
            </a:r>
            <a:r>
              <a:rPr lang="ru-RU" dirty="0"/>
              <a:t> </a:t>
            </a:r>
            <a:r>
              <a:rPr lang="ru-RU" dirty="0" err="1"/>
              <a:t>қарай</a:t>
            </a:r>
            <a:r>
              <a:rPr lang="ru-RU" dirty="0"/>
              <a:t> </a:t>
            </a:r>
            <a:r>
              <a:rPr lang="ru-RU" dirty="0" err="1"/>
              <a:t>топталуы</a:t>
            </a:r>
            <a:r>
              <a:rPr lang="ru-RU" dirty="0"/>
              <a:t>, </a:t>
            </a:r>
            <a:r>
              <a:rPr lang="ru-RU" dirty="0" err="1"/>
              <a:t>сонымен</a:t>
            </a:r>
            <a:r>
              <a:rPr lang="ru-RU" dirty="0"/>
              <a:t> </a:t>
            </a:r>
            <a:r>
              <a:rPr lang="ru-RU" dirty="0" err="1"/>
              <a:t>қатар</a:t>
            </a:r>
            <a:r>
              <a:rPr lang="ru-RU" dirty="0"/>
              <a:t> </a:t>
            </a:r>
            <a:r>
              <a:rPr lang="ru-RU" dirty="0" err="1"/>
              <a:t>бұл</a:t>
            </a:r>
            <a:r>
              <a:rPr lang="ru-RU" dirty="0"/>
              <a:t> </a:t>
            </a:r>
            <a:r>
              <a:rPr lang="ru-RU" dirty="0" err="1"/>
              <a:t>құжаттың</a:t>
            </a:r>
            <a:r>
              <a:rPr lang="ru-RU" dirty="0"/>
              <a:t> </a:t>
            </a:r>
            <a:r>
              <a:rPr lang="ru-RU" dirty="0" err="1"/>
              <a:t>көптеген</a:t>
            </a:r>
            <a:r>
              <a:rPr lang="ru-RU" dirty="0"/>
              <a:t> </a:t>
            </a:r>
            <a:r>
              <a:rPr lang="ru-RU" dirty="0" err="1"/>
              <a:t>заңдармен</a:t>
            </a:r>
            <a:r>
              <a:rPr lang="ru-RU" dirty="0"/>
              <a:t> </a:t>
            </a:r>
            <a:r>
              <a:rPr lang="ru-RU" dirty="0" err="1"/>
              <a:t>тығыз</a:t>
            </a:r>
            <a:r>
              <a:rPr lang="ru-RU" dirty="0"/>
              <a:t> </a:t>
            </a:r>
            <a:r>
              <a:rPr lang="ru-RU" dirty="0" err="1"/>
              <a:t>байланыстылығы</a:t>
            </a:r>
            <a:r>
              <a:rPr lang="ru-RU" dirty="0"/>
              <a:t>, </a:t>
            </a:r>
            <a:r>
              <a:rPr lang="ru-RU" dirty="0" err="1"/>
              <a:t>салықтық</a:t>
            </a:r>
            <a:r>
              <a:rPr lang="ru-RU" dirty="0"/>
              <a:t> </a:t>
            </a:r>
            <a:r>
              <a:rPr lang="ru-RU" dirty="0" err="1"/>
              <a:t>әкімшіліктің</a:t>
            </a:r>
            <a:r>
              <a:rPr lang="ru-RU" dirty="0"/>
              <a:t> </a:t>
            </a:r>
            <a:r>
              <a:rPr lang="ru-RU" dirty="0" err="1"/>
              <a:t>жаңа</a:t>
            </a:r>
            <a:r>
              <a:rPr lang="ru-RU" dirty="0"/>
              <a:t> </a:t>
            </a:r>
            <a:r>
              <a:rPr lang="ru-RU" dirty="0" err="1"/>
              <a:t>ережелерінің</a:t>
            </a:r>
            <a:r>
              <a:rPr lang="ru-RU" dirty="0"/>
              <a:t> </a:t>
            </a:r>
            <a:r>
              <a:rPr lang="ru-RU" dirty="0" err="1"/>
              <a:t>енгізілуі</a:t>
            </a:r>
            <a:r>
              <a:rPr lang="ru-RU" dirty="0"/>
              <a:t> </a:t>
            </a:r>
            <a:r>
              <a:rPr lang="ru-RU" dirty="0" err="1"/>
              <a:t>салық</a:t>
            </a:r>
            <a:r>
              <a:rPr lang="ru-RU" dirty="0"/>
              <a:t> </a:t>
            </a:r>
            <a:r>
              <a:rPr lang="ru-RU" dirty="0" err="1"/>
              <a:t>жүйесіндегі</a:t>
            </a:r>
            <a:r>
              <a:rPr lang="ru-RU" dirty="0"/>
              <a:t> </a:t>
            </a:r>
            <a:r>
              <a:rPr lang="ru-RU" dirty="0" err="1"/>
              <a:t>басқа</a:t>
            </a:r>
            <a:r>
              <a:rPr lang="ru-RU" dirty="0"/>
              <a:t> да </a:t>
            </a:r>
            <a:r>
              <a:rPr lang="ru-RU" dirty="0" err="1"/>
              <a:t>түбегейлі</a:t>
            </a:r>
            <a:r>
              <a:rPr lang="ru-RU" dirty="0"/>
              <a:t> </a:t>
            </a:r>
            <a:r>
              <a:rPr lang="ru-RU" dirty="0" err="1"/>
              <a:t>өзгерістер</a:t>
            </a:r>
            <a:r>
              <a:rPr lang="ru-RU" dirty="0"/>
              <a:t> </a:t>
            </a:r>
            <a:r>
              <a:rPr lang="ru-RU" dirty="0" err="1"/>
              <a:t>жатады</a:t>
            </a:r>
            <a:r>
              <a:rPr lang="ru-RU" dirty="0"/>
              <a:t>. </a:t>
            </a:r>
            <a:endParaRPr lang="ru-RU" dirty="0" smtClean="0"/>
          </a:p>
        </p:txBody>
      </p:sp>
    </p:spTree>
    <p:extLst>
      <p:ext uri="{BB962C8B-B14F-4D97-AF65-F5344CB8AC3E}">
        <p14:creationId xmlns:p14="http://schemas.microsoft.com/office/powerpoint/2010/main" val="1738178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algn="ctr"/>
            <a:r>
              <a:rPr lang="ru-RU" b="1" dirty="0" err="1"/>
              <a:t>Бүгінгі</a:t>
            </a:r>
            <a:r>
              <a:rPr lang="ru-RU" b="1" dirty="0"/>
              <a:t> </a:t>
            </a:r>
            <a:r>
              <a:rPr lang="ru-RU" b="1" dirty="0" err="1"/>
              <a:t>күні</a:t>
            </a:r>
            <a:r>
              <a:rPr lang="ru-RU" b="1" dirty="0"/>
              <a:t> </a:t>
            </a:r>
            <a:r>
              <a:rPr lang="ru-RU" b="1" dirty="0" err="1"/>
              <a:t>республикада</a:t>
            </a:r>
            <a:r>
              <a:rPr lang="ru-RU" b="1" dirty="0"/>
              <a:t> </a:t>
            </a:r>
            <a:r>
              <a:rPr lang="ru-RU" b="1" dirty="0" err="1"/>
              <a:t>салық</a:t>
            </a:r>
            <a:r>
              <a:rPr lang="ru-RU" b="1" dirty="0"/>
              <a:t> </a:t>
            </a:r>
            <a:r>
              <a:rPr lang="ru-RU" b="1" dirty="0" err="1"/>
              <a:t>заңдарының</a:t>
            </a:r>
            <a:r>
              <a:rPr lang="ru-RU" b="1" dirty="0"/>
              <a:t> </a:t>
            </a:r>
            <a:r>
              <a:rPr lang="ru-RU" b="1" dirty="0" err="1"/>
              <a:t>барлық</a:t>
            </a:r>
            <a:r>
              <a:rPr lang="ru-RU" b="1" dirty="0"/>
              <a:t> </a:t>
            </a:r>
            <a:r>
              <a:rPr lang="ru-RU" b="1" dirty="0" err="1"/>
              <a:t>негізгі</a:t>
            </a:r>
            <a:r>
              <a:rPr lang="ru-RU" b="1" dirty="0"/>
              <a:t> </a:t>
            </a:r>
            <a:r>
              <a:rPr lang="ru-RU" b="1" dirty="0" err="1"/>
              <a:t>кемшіліктері</a:t>
            </a:r>
            <a:r>
              <a:rPr lang="ru-RU" b="1" dirty="0"/>
              <a:t> </a:t>
            </a:r>
            <a:r>
              <a:rPr lang="ru-RU" b="1" dirty="0" err="1"/>
              <a:t>ескерілген</a:t>
            </a:r>
            <a:r>
              <a:rPr lang="ru-RU" b="1" dirty="0"/>
              <a:t>, </a:t>
            </a:r>
            <a:r>
              <a:rPr lang="ru-RU" b="1" dirty="0" err="1"/>
              <a:t>әрі</a:t>
            </a:r>
            <a:r>
              <a:rPr lang="ru-RU" b="1" dirty="0"/>
              <a:t> </a:t>
            </a:r>
            <a:r>
              <a:rPr lang="ru-RU" b="1" dirty="0" err="1"/>
              <a:t>жетілдірілген</a:t>
            </a:r>
            <a:r>
              <a:rPr lang="ru-RU" b="1" dirty="0"/>
              <a:t> </a:t>
            </a:r>
            <a:r>
              <a:rPr lang="ru-RU" b="1" dirty="0" err="1"/>
              <a:t>жаңа</a:t>
            </a:r>
            <a:r>
              <a:rPr lang="ru-RU" b="1" dirty="0"/>
              <a:t> </a:t>
            </a:r>
            <a:r>
              <a:rPr lang="ru-RU" b="1" dirty="0" err="1"/>
              <a:t>Салық</a:t>
            </a:r>
            <a:r>
              <a:rPr lang="ru-RU" b="1" dirty="0"/>
              <a:t> </a:t>
            </a:r>
            <a:r>
              <a:rPr lang="ru-RU" b="1" dirty="0" err="1"/>
              <a:t>кодексі</a:t>
            </a:r>
            <a:r>
              <a:rPr lang="ru-RU" b="1" dirty="0"/>
              <a:t> </a:t>
            </a:r>
            <a:r>
              <a:rPr lang="ru-RU" b="1" dirty="0" err="1"/>
              <a:t>дайындалып</a:t>
            </a:r>
            <a:r>
              <a:rPr lang="ru-RU" b="1" dirty="0"/>
              <a:t>, </a:t>
            </a:r>
            <a:r>
              <a:rPr lang="ru-RU" b="1" dirty="0">
                <a:solidFill>
                  <a:srgbClr val="FF0000"/>
                </a:solidFill>
              </a:rPr>
              <a:t>2001 </a:t>
            </a:r>
            <a:r>
              <a:rPr lang="ru-RU" b="1" dirty="0" err="1">
                <a:solidFill>
                  <a:srgbClr val="FF0000"/>
                </a:solidFill>
              </a:rPr>
              <a:t>жылдың</a:t>
            </a:r>
            <a:r>
              <a:rPr lang="ru-RU" b="1" dirty="0">
                <a:solidFill>
                  <a:srgbClr val="FF0000"/>
                </a:solidFill>
              </a:rPr>
              <a:t> 12 </a:t>
            </a:r>
            <a:r>
              <a:rPr lang="ru-RU" b="1" dirty="0" err="1">
                <a:solidFill>
                  <a:srgbClr val="FF0000"/>
                </a:solidFill>
              </a:rPr>
              <a:t>маусымында</a:t>
            </a:r>
            <a:r>
              <a:rPr lang="ru-RU" b="1" dirty="0">
                <a:solidFill>
                  <a:srgbClr val="FF0000"/>
                </a:solidFill>
              </a:rPr>
              <a:t> </a:t>
            </a:r>
            <a:r>
              <a:rPr lang="ru-RU" b="1" dirty="0" err="1"/>
              <a:t>қабылданды</a:t>
            </a:r>
            <a:r>
              <a:rPr lang="ru-RU" b="1" dirty="0"/>
              <a:t>.</a:t>
            </a:r>
          </a:p>
          <a:p>
            <a:r>
              <a:rPr lang="ru-RU" dirty="0" err="1"/>
              <a:t>Уақыт</a:t>
            </a:r>
            <a:r>
              <a:rPr lang="ru-RU" dirty="0"/>
              <a:t> </a:t>
            </a:r>
            <a:r>
              <a:rPr lang="ru-RU" dirty="0" err="1"/>
              <a:t>ағымының</a:t>
            </a:r>
            <a:r>
              <a:rPr lang="ru-RU" dirty="0"/>
              <a:t> </a:t>
            </a:r>
            <a:r>
              <a:rPr lang="ru-RU" dirty="0" err="1"/>
              <a:t>әсеріне</a:t>
            </a:r>
            <a:r>
              <a:rPr lang="ru-RU" dirty="0"/>
              <a:t>, </a:t>
            </a:r>
            <a:r>
              <a:rPr lang="ru-RU" dirty="0" err="1"/>
              <a:t>заман</a:t>
            </a:r>
            <a:r>
              <a:rPr lang="ru-RU" dirty="0"/>
              <a:t> </a:t>
            </a:r>
            <a:r>
              <a:rPr lang="ru-RU" dirty="0" err="1"/>
              <a:t>талабына</a:t>
            </a:r>
            <a:r>
              <a:rPr lang="ru-RU" dirty="0"/>
              <a:t> </a:t>
            </a:r>
            <a:r>
              <a:rPr lang="ru-RU" dirty="0" err="1"/>
              <a:t>сай</a:t>
            </a:r>
            <a:r>
              <a:rPr lang="ru-RU" dirty="0"/>
              <a:t> </a:t>
            </a:r>
            <a:r>
              <a:rPr lang="ru-RU" dirty="0" err="1"/>
              <a:t>қабылданған</a:t>
            </a:r>
            <a:r>
              <a:rPr lang="ru-RU" dirty="0"/>
              <a:t> </a:t>
            </a:r>
            <a:r>
              <a:rPr lang="ru-RU" dirty="0" err="1"/>
              <a:t>Салық</a:t>
            </a:r>
            <a:r>
              <a:rPr lang="ru-RU" dirty="0"/>
              <a:t> </a:t>
            </a:r>
            <a:r>
              <a:rPr lang="ru-RU" dirty="0" err="1"/>
              <a:t>кодексінде</a:t>
            </a:r>
            <a:r>
              <a:rPr lang="ru-RU" dirty="0"/>
              <a:t> </a:t>
            </a:r>
            <a:r>
              <a:rPr lang="ru-RU" dirty="0" err="1"/>
              <a:t>келесідей</a:t>
            </a:r>
            <a:r>
              <a:rPr lang="ru-RU" dirty="0"/>
              <a:t> </a:t>
            </a:r>
            <a:r>
              <a:rPr lang="ru-RU" dirty="0" err="1"/>
              <a:t>мәселелерді</a:t>
            </a:r>
            <a:r>
              <a:rPr lang="ru-RU" dirty="0"/>
              <a:t> </a:t>
            </a:r>
            <a:r>
              <a:rPr lang="ru-RU" dirty="0" err="1"/>
              <a:t>шешуге</a:t>
            </a:r>
            <a:r>
              <a:rPr lang="ru-RU" dirty="0"/>
              <a:t> </a:t>
            </a:r>
            <a:r>
              <a:rPr lang="ru-RU" dirty="0" err="1"/>
              <a:t>басты</a:t>
            </a:r>
            <a:r>
              <a:rPr lang="ru-RU" dirty="0"/>
              <a:t> </a:t>
            </a:r>
            <a:r>
              <a:rPr lang="ru-RU" dirty="0" err="1"/>
              <a:t>назар</a:t>
            </a:r>
            <a:r>
              <a:rPr lang="ru-RU" dirty="0"/>
              <a:t> </a:t>
            </a:r>
            <a:r>
              <a:rPr lang="ru-RU" dirty="0" err="1"/>
              <a:t>аударылған</a:t>
            </a:r>
            <a:r>
              <a:rPr lang="ru-RU" dirty="0"/>
              <a:t>.</a:t>
            </a:r>
          </a:p>
          <a:p>
            <a:r>
              <a:rPr lang="ru-RU" b="1" dirty="0" err="1"/>
              <a:t>Біріншіден</a:t>
            </a:r>
            <a:r>
              <a:rPr lang="ru-RU" b="1" dirty="0"/>
              <a:t> </a:t>
            </a:r>
            <a:r>
              <a:rPr lang="ru-RU" dirty="0"/>
              <a:t>, </a:t>
            </a:r>
            <a:r>
              <a:rPr lang="ru-RU" dirty="0" err="1"/>
              <a:t>барлық</a:t>
            </a:r>
            <a:r>
              <a:rPr lang="ru-RU" dirty="0"/>
              <a:t> </a:t>
            </a:r>
            <a:r>
              <a:rPr lang="ru-RU" dirty="0" err="1"/>
              <a:t>шаруашылық</a:t>
            </a:r>
            <a:r>
              <a:rPr lang="ru-RU" dirty="0"/>
              <a:t> </a:t>
            </a:r>
            <a:r>
              <a:rPr lang="ru-RU" dirty="0" err="1"/>
              <a:t>субъектілеріне</a:t>
            </a:r>
            <a:r>
              <a:rPr lang="ru-RU" dirty="0"/>
              <a:t> </a:t>
            </a:r>
            <a:r>
              <a:rPr lang="ru-RU" dirty="0" err="1"/>
              <a:t>салықтандырудың</a:t>
            </a:r>
            <a:r>
              <a:rPr lang="ru-RU" dirty="0"/>
              <a:t> </a:t>
            </a:r>
            <a:r>
              <a:rPr lang="ru-RU" dirty="0" err="1"/>
              <a:t>тең</a:t>
            </a:r>
            <a:r>
              <a:rPr lang="ru-RU" dirty="0"/>
              <a:t> </a:t>
            </a:r>
            <a:r>
              <a:rPr lang="ru-RU" dirty="0" err="1"/>
              <a:t>жағдайын</a:t>
            </a:r>
            <a:r>
              <a:rPr lang="ru-RU" dirty="0"/>
              <a:t> </a:t>
            </a:r>
            <a:r>
              <a:rPr lang="ru-RU" dirty="0" err="1"/>
              <a:t>жасау</a:t>
            </a:r>
            <a:r>
              <a:rPr lang="ru-RU" dirty="0"/>
              <a:t>.</a:t>
            </a:r>
          </a:p>
          <a:p>
            <a:r>
              <a:rPr lang="ru-RU" b="1" dirty="0" err="1"/>
              <a:t>Екіншіден</a:t>
            </a:r>
            <a:r>
              <a:rPr lang="ru-RU" b="1" dirty="0"/>
              <a:t> </a:t>
            </a:r>
            <a:r>
              <a:rPr lang="ru-RU" dirty="0"/>
              <a:t>, </a:t>
            </a:r>
            <a:r>
              <a:rPr lang="ru-RU" dirty="0" err="1"/>
              <a:t>кейбір</a:t>
            </a:r>
            <a:r>
              <a:rPr lang="ru-RU" dirty="0"/>
              <a:t> </a:t>
            </a:r>
            <a:r>
              <a:rPr lang="ru-RU" dirty="0" err="1"/>
              <a:t>жекелеген</a:t>
            </a:r>
            <a:r>
              <a:rPr lang="ru-RU" dirty="0"/>
              <a:t> </a:t>
            </a:r>
            <a:r>
              <a:rPr lang="ru-RU" dirty="0" err="1"/>
              <a:t>категориядағы</a:t>
            </a:r>
            <a:r>
              <a:rPr lang="ru-RU" dirty="0"/>
              <a:t> </a:t>
            </a:r>
            <a:r>
              <a:rPr lang="ru-RU" dirty="0" err="1"/>
              <a:t>салық</a:t>
            </a:r>
            <a:r>
              <a:rPr lang="ru-RU" dirty="0"/>
              <a:t> </a:t>
            </a:r>
            <a:r>
              <a:rPr lang="ru-RU" dirty="0" err="1"/>
              <a:t>төлеушілерге</a:t>
            </a:r>
            <a:r>
              <a:rPr lang="ru-RU" dirty="0"/>
              <a:t> </a:t>
            </a:r>
            <a:r>
              <a:rPr lang="ru-RU" dirty="0" err="1"/>
              <a:t>берілген</a:t>
            </a:r>
            <a:r>
              <a:rPr lang="ru-RU" dirty="0"/>
              <a:t> </a:t>
            </a:r>
            <a:r>
              <a:rPr lang="ru-RU" dirty="0" err="1"/>
              <a:t>жеңілдіктерді</a:t>
            </a:r>
            <a:r>
              <a:rPr lang="ru-RU" dirty="0"/>
              <a:t> </a:t>
            </a:r>
            <a:r>
              <a:rPr lang="ru-RU" dirty="0" err="1"/>
              <a:t>жою</a:t>
            </a:r>
            <a:r>
              <a:rPr lang="ru-RU" dirty="0"/>
              <a:t> </a:t>
            </a:r>
            <a:r>
              <a:rPr lang="ru-RU" dirty="0" err="1"/>
              <a:t>арқылы</a:t>
            </a:r>
            <a:r>
              <a:rPr lang="ru-RU" dirty="0"/>
              <a:t> </a:t>
            </a:r>
            <a:r>
              <a:rPr lang="ru-RU" dirty="0" err="1"/>
              <a:t>салық</a:t>
            </a:r>
            <a:r>
              <a:rPr lang="ru-RU" dirty="0"/>
              <a:t> </a:t>
            </a:r>
            <a:r>
              <a:rPr lang="ru-RU" dirty="0" err="1"/>
              <a:t>жүктемесін</a:t>
            </a:r>
            <a:r>
              <a:rPr lang="ru-RU" dirty="0"/>
              <a:t> </a:t>
            </a:r>
            <a:r>
              <a:rPr lang="ru-RU" dirty="0" err="1"/>
              <a:t>жеңілдету</a:t>
            </a:r>
            <a:r>
              <a:rPr lang="ru-RU" dirty="0"/>
              <a:t>.</a:t>
            </a:r>
          </a:p>
          <a:p>
            <a:r>
              <a:rPr lang="ru-RU" b="1" dirty="0" err="1"/>
              <a:t>Үшіншіден</a:t>
            </a:r>
            <a:r>
              <a:rPr lang="ru-RU" b="1" dirty="0"/>
              <a:t> </a:t>
            </a:r>
            <a:r>
              <a:rPr lang="ru-RU" dirty="0"/>
              <a:t>, </a:t>
            </a:r>
            <a:r>
              <a:rPr lang="ru-RU" dirty="0" err="1"/>
              <a:t>салық</a:t>
            </a:r>
            <a:r>
              <a:rPr lang="ru-RU" dirty="0"/>
              <a:t> </a:t>
            </a:r>
            <a:r>
              <a:rPr lang="ru-RU" dirty="0" err="1"/>
              <a:t>заңдылығы</a:t>
            </a:r>
            <a:r>
              <a:rPr lang="ru-RU" dirty="0"/>
              <a:t> </a:t>
            </a:r>
            <a:r>
              <a:rPr lang="ru-RU" dirty="0" err="1"/>
              <a:t>жөніндегі</a:t>
            </a:r>
            <a:r>
              <a:rPr lang="ru-RU" dirty="0"/>
              <a:t> </a:t>
            </a:r>
            <a:r>
              <a:rPr lang="ru-RU" dirty="0" err="1"/>
              <a:t>барлық</a:t>
            </a:r>
            <a:r>
              <a:rPr lang="ru-RU" dirty="0"/>
              <a:t> </a:t>
            </a:r>
            <a:r>
              <a:rPr lang="ru-RU" dirty="0" err="1"/>
              <a:t>ережелер</a:t>
            </a:r>
            <a:r>
              <a:rPr lang="ru-RU" dirty="0"/>
              <a:t> мен </a:t>
            </a:r>
            <a:r>
              <a:rPr lang="ru-RU" dirty="0" err="1"/>
              <a:t>нормаларды</a:t>
            </a:r>
            <a:r>
              <a:rPr lang="ru-RU" dirty="0"/>
              <a:t> </a:t>
            </a:r>
            <a:r>
              <a:rPr lang="ru-RU" dirty="0" err="1"/>
              <a:t>тікелей</a:t>
            </a:r>
            <a:r>
              <a:rPr lang="ru-RU" dirty="0"/>
              <a:t> </a:t>
            </a:r>
            <a:r>
              <a:rPr lang="ru-RU" dirty="0" err="1"/>
              <a:t>қызмет</a:t>
            </a:r>
            <a:r>
              <a:rPr lang="ru-RU" dirty="0"/>
              <a:t> </a:t>
            </a:r>
            <a:r>
              <a:rPr lang="ru-RU" dirty="0" err="1"/>
              <a:t>ететін</a:t>
            </a:r>
            <a:r>
              <a:rPr lang="ru-RU" dirty="0"/>
              <a:t> </a:t>
            </a:r>
            <a:r>
              <a:rPr lang="ru-RU" dirty="0" err="1"/>
              <a:t>заң</a:t>
            </a:r>
            <a:r>
              <a:rPr lang="ru-RU" dirty="0"/>
              <a:t> </a:t>
            </a:r>
            <a:r>
              <a:rPr lang="ru-RU" dirty="0" err="1"/>
              <a:t>мөлшерінде</a:t>
            </a:r>
            <a:r>
              <a:rPr lang="ru-RU" dirty="0"/>
              <a:t> </a:t>
            </a:r>
            <a:r>
              <a:rPr lang="ru-RU" dirty="0" err="1"/>
              <a:t>біріктіру</a:t>
            </a:r>
            <a:r>
              <a:rPr lang="ru-RU" dirty="0"/>
              <a:t>.</a:t>
            </a:r>
          </a:p>
          <a:p>
            <a:r>
              <a:rPr lang="ru-RU" b="1" dirty="0" err="1"/>
              <a:t>Төртіншіден</a:t>
            </a:r>
            <a:r>
              <a:rPr lang="ru-RU" dirty="0"/>
              <a:t>, </a:t>
            </a:r>
            <a:r>
              <a:rPr lang="ru-RU" dirty="0" err="1"/>
              <a:t>салық</a:t>
            </a:r>
            <a:r>
              <a:rPr lang="ru-RU" dirty="0"/>
              <a:t> </a:t>
            </a:r>
            <a:r>
              <a:rPr lang="ru-RU" dirty="0" err="1"/>
              <a:t>заңдылығының</a:t>
            </a:r>
            <a:r>
              <a:rPr lang="ru-RU" dirty="0"/>
              <a:t> </a:t>
            </a:r>
            <a:r>
              <a:rPr lang="ru-RU" dirty="0" err="1"/>
              <a:t>тұрақтылығын</a:t>
            </a:r>
            <a:r>
              <a:rPr lang="ru-RU" dirty="0"/>
              <a:t> </a:t>
            </a:r>
            <a:r>
              <a:rPr lang="ru-RU" dirty="0" err="1"/>
              <a:t>қамтамасыз</a:t>
            </a:r>
            <a:r>
              <a:rPr lang="ru-RU" dirty="0"/>
              <a:t> </a:t>
            </a:r>
            <a:r>
              <a:rPr lang="ru-RU" dirty="0" err="1"/>
              <a:t>ету</a:t>
            </a:r>
            <a:r>
              <a:rPr lang="ru-RU" dirty="0" smtClean="0"/>
              <a:t>.</a:t>
            </a:r>
          </a:p>
          <a:p>
            <a:r>
              <a:rPr lang="ru-RU" sz="2300" b="1" dirty="0" err="1">
                <a:hlinkClick r:id="rId2" tooltip="Салық кодексі"/>
              </a:rPr>
              <a:t>Салық</a:t>
            </a:r>
            <a:r>
              <a:rPr lang="ru-RU" sz="2300" b="1" dirty="0">
                <a:hlinkClick r:id="rId2" tooltip="Салық кодексі"/>
              </a:rPr>
              <a:t> </a:t>
            </a:r>
            <a:r>
              <a:rPr lang="ru-RU" sz="2300" b="1" dirty="0" err="1">
                <a:hlinkClick r:id="rId2" tooltip="Салық кодексі"/>
              </a:rPr>
              <a:t>кодексі</a:t>
            </a:r>
            <a:r>
              <a:rPr lang="ru-RU" sz="2300" b="1" dirty="0"/>
              <a:t> </a:t>
            </a:r>
            <a:r>
              <a:rPr lang="ru-RU" sz="2300" b="1" dirty="0">
                <a:hlinkClick r:id="rId3" tooltip="2002"/>
              </a:rPr>
              <a:t>2002</a:t>
            </a:r>
            <a:r>
              <a:rPr lang="ru-RU" sz="2300" b="1" dirty="0"/>
              <a:t> </a:t>
            </a:r>
            <a:r>
              <a:rPr lang="ru-RU" sz="2300" b="1" dirty="0" err="1"/>
              <a:t>жылдың</a:t>
            </a:r>
            <a:r>
              <a:rPr lang="ru-RU" sz="2300" b="1" dirty="0"/>
              <a:t> 1 </a:t>
            </a:r>
            <a:r>
              <a:rPr lang="ru-RU" sz="2300" b="1" dirty="0" err="1"/>
              <a:t>қаңтарынан</a:t>
            </a:r>
            <a:r>
              <a:rPr lang="ru-RU" sz="2300" b="1" dirty="0"/>
              <a:t> </a:t>
            </a:r>
            <a:r>
              <a:rPr lang="ru-RU" sz="2300" b="1" dirty="0" err="1"/>
              <a:t>бастап</a:t>
            </a:r>
            <a:r>
              <a:rPr lang="ru-RU" sz="2300" b="1" dirty="0"/>
              <a:t> </a:t>
            </a:r>
            <a:r>
              <a:rPr lang="ru-RU" sz="2300" b="1" dirty="0" err="1"/>
              <a:t>күшіне</a:t>
            </a:r>
            <a:r>
              <a:rPr lang="ru-RU" sz="2300" b="1" dirty="0"/>
              <a:t> </a:t>
            </a:r>
            <a:r>
              <a:rPr lang="ru-RU" sz="2300" b="1" dirty="0" err="1"/>
              <a:t>енді</a:t>
            </a:r>
            <a:r>
              <a:rPr lang="ru-RU" sz="2300" b="1" dirty="0"/>
              <a:t>. </a:t>
            </a:r>
            <a:r>
              <a:rPr lang="ru-RU" sz="2300" b="1" dirty="0" err="1"/>
              <a:t>Ол</a:t>
            </a:r>
            <a:r>
              <a:rPr lang="ru-RU" sz="2300" b="1" dirty="0"/>
              <a:t> </a:t>
            </a:r>
            <a:r>
              <a:rPr lang="ru-RU" sz="2300" b="1" dirty="0" err="1"/>
              <a:t>салық</a:t>
            </a:r>
            <a:r>
              <a:rPr lang="ru-RU" sz="2300" b="1" dirty="0"/>
              <a:t> </a:t>
            </a:r>
            <a:r>
              <a:rPr lang="ru-RU" sz="2300" b="1" dirty="0" err="1"/>
              <a:t>салудың</a:t>
            </a:r>
            <a:r>
              <a:rPr lang="ru-RU" sz="2300" b="1" dirty="0"/>
              <a:t> </a:t>
            </a:r>
            <a:r>
              <a:rPr lang="ru-RU" sz="2300" b="1" dirty="0" err="1"/>
              <a:t>ойластырылған</a:t>
            </a:r>
            <a:r>
              <a:rPr lang="ru-RU" sz="2300" b="1" dirty="0"/>
              <a:t> </a:t>
            </a:r>
            <a:r>
              <a:rPr lang="ru-RU" sz="2300" b="1" dirty="0" err="1"/>
              <a:t>құқықтық</a:t>
            </a:r>
            <a:r>
              <a:rPr lang="ru-RU" sz="2300" b="1" dirty="0"/>
              <a:t> </a:t>
            </a:r>
            <a:r>
              <a:rPr lang="ru-RU" sz="2300" b="1" dirty="0" err="1"/>
              <a:t>негізін</a:t>
            </a:r>
            <a:r>
              <a:rPr lang="ru-RU" sz="2300" b="1" dirty="0"/>
              <a:t> </a:t>
            </a:r>
            <a:r>
              <a:rPr lang="ru-RU" sz="2300" b="1" dirty="0" err="1"/>
              <a:t>құрудың</a:t>
            </a:r>
            <a:r>
              <a:rPr lang="ru-RU" sz="2300" b="1" dirty="0"/>
              <a:t> </a:t>
            </a:r>
            <a:r>
              <a:rPr lang="ru-RU" sz="2300" b="1" dirty="0" err="1"/>
              <a:t>түпкілікті</a:t>
            </a:r>
            <a:r>
              <a:rPr lang="ru-RU" sz="2300" b="1" dirty="0"/>
              <a:t> </a:t>
            </a:r>
            <a:r>
              <a:rPr lang="ru-RU" sz="2300" b="1" dirty="0" err="1"/>
              <a:t>міндетін</a:t>
            </a:r>
            <a:r>
              <a:rPr lang="ru-RU" sz="2300" b="1" dirty="0"/>
              <a:t> </a:t>
            </a:r>
            <a:r>
              <a:rPr lang="ru-RU" sz="2300" b="1" dirty="0" err="1"/>
              <a:t>шешуге</a:t>
            </a:r>
            <a:r>
              <a:rPr lang="ru-RU" sz="2300" b="1" dirty="0"/>
              <a:t> </a:t>
            </a:r>
            <a:r>
              <a:rPr lang="ru-RU" sz="2300" b="1" dirty="0" err="1"/>
              <a:t>бағытталған</a:t>
            </a:r>
            <a:r>
              <a:rPr lang="ru-RU" sz="2300" b="1" dirty="0"/>
              <a:t>.</a:t>
            </a:r>
          </a:p>
          <a:p>
            <a:endParaRPr lang="ru-RU" dirty="0"/>
          </a:p>
        </p:txBody>
      </p:sp>
    </p:spTree>
    <p:extLst>
      <p:ext uri="{BB962C8B-B14F-4D97-AF65-F5344CB8AC3E}">
        <p14:creationId xmlns:p14="http://schemas.microsoft.com/office/powerpoint/2010/main" val="2461698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err="1"/>
              <a:t>Салық</a:t>
            </a:r>
            <a:r>
              <a:rPr lang="ru-RU" sz="3100" b="1" dirty="0"/>
              <a:t> </a:t>
            </a:r>
            <a:r>
              <a:rPr lang="ru-RU" sz="3100" b="1" dirty="0" err="1"/>
              <a:t>жүйесіне</a:t>
            </a:r>
            <a:r>
              <a:rPr lang="ru-RU" sz="3100" b="1" dirty="0"/>
              <a:t> </a:t>
            </a:r>
            <a:r>
              <a:rPr lang="ru-RU" sz="3100" b="1" dirty="0" err="1"/>
              <a:t>қажетті</a:t>
            </a:r>
            <a:r>
              <a:rPr lang="ru-RU" sz="3100" b="1" dirty="0"/>
              <a:t> </a:t>
            </a:r>
            <a:r>
              <a:rPr lang="ru-RU" sz="3100" b="1" dirty="0" err="1"/>
              <a:t>негізгі</a:t>
            </a:r>
            <a:r>
              <a:rPr lang="ru-RU" sz="3100" b="1" dirty="0"/>
              <a:t> </a:t>
            </a:r>
            <a:r>
              <a:rPr lang="ru-RU" sz="3100" b="1" dirty="0" err="1"/>
              <a:t>талаптар</a:t>
            </a:r>
            <a:r>
              <a:rPr lang="ru-RU" sz="3100" b="1" dirty="0"/>
              <a:t> </a:t>
            </a:r>
            <a:r>
              <a:rPr lang="ru-RU" sz="3100" b="1" dirty="0" err="1"/>
              <a:t>мыналар</a:t>
            </a:r>
            <a:r>
              <a:rPr lang="ru-RU" sz="3100" b="1" dirty="0"/>
              <a:t>:</a:t>
            </a:r>
            <a:r>
              <a:rPr lang="ru-RU" dirty="0"/>
              <a:t/>
            </a:r>
            <a:br>
              <a:rPr lang="ru-RU" dirty="0"/>
            </a:br>
            <a:endParaRPr lang="ru-RU" dirty="0"/>
          </a:p>
        </p:txBody>
      </p:sp>
      <p:sp>
        <p:nvSpPr>
          <p:cNvPr id="3" name="Объект 2"/>
          <p:cNvSpPr>
            <a:spLocks noGrp="1"/>
          </p:cNvSpPr>
          <p:nvPr>
            <p:ph idx="1"/>
          </p:nvPr>
        </p:nvSpPr>
        <p:spPr>
          <a:xfrm>
            <a:off x="457200" y="1124744"/>
            <a:ext cx="8229600" cy="5001419"/>
          </a:xfrm>
        </p:spPr>
        <p:style>
          <a:lnRef idx="1">
            <a:schemeClr val="accent1"/>
          </a:lnRef>
          <a:fillRef idx="2">
            <a:schemeClr val="accent1"/>
          </a:fillRef>
          <a:effectRef idx="1">
            <a:schemeClr val="accent1"/>
          </a:effectRef>
          <a:fontRef idx="minor">
            <a:schemeClr val="dk1"/>
          </a:fontRef>
        </p:style>
        <p:txBody>
          <a:bodyPr>
            <a:normAutofit fontScale="92500"/>
          </a:bodyPr>
          <a:lstStyle/>
          <a:p>
            <a:r>
              <a:rPr lang="ru-RU" dirty="0" err="1" smtClean="0"/>
              <a:t>салық</a:t>
            </a:r>
            <a:r>
              <a:rPr lang="ru-RU" dirty="0" smtClean="0"/>
              <a:t> </a:t>
            </a:r>
            <a:r>
              <a:rPr lang="ru-RU" dirty="0" err="1"/>
              <a:t>құрамы</a:t>
            </a:r>
            <a:r>
              <a:rPr lang="ru-RU" dirty="0"/>
              <a:t> </a:t>
            </a:r>
            <a:r>
              <a:rPr lang="ru-RU" dirty="0" err="1"/>
              <a:t>дәл</a:t>
            </a:r>
            <a:r>
              <a:rPr lang="ru-RU" dirty="0"/>
              <a:t> </a:t>
            </a:r>
            <a:r>
              <a:rPr lang="ru-RU" dirty="0" err="1"/>
              <a:t>анықталуы</a:t>
            </a:r>
            <a:r>
              <a:rPr lang="ru-RU" dirty="0"/>
              <a:t> </a:t>
            </a:r>
            <a:r>
              <a:rPr lang="ru-RU" dirty="0" err="1"/>
              <a:t>қажет</a:t>
            </a:r>
            <a:r>
              <a:rPr lang="ru-RU" dirty="0"/>
              <a:t>. </a:t>
            </a:r>
            <a:r>
              <a:rPr lang="ru-RU" dirty="0" err="1"/>
              <a:t>Ол</a:t>
            </a:r>
            <a:r>
              <a:rPr lang="ru-RU" dirty="0"/>
              <a:t> </a:t>
            </a:r>
            <a:r>
              <a:rPr lang="ru-RU" dirty="0" err="1"/>
              <a:t>үшін</a:t>
            </a:r>
            <a:r>
              <a:rPr lang="ru-RU" dirty="0"/>
              <a:t> </a:t>
            </a:r>
            <a:r>
              <a:rPr lang="ru-RU" dirty="0" err="1"/>
              <a:t>салық</a:t>
            </a:r>
            <a:r>
              <a:rPr lang="ru-RU" dirty="0"/>
              <a:t> </a:t>
            </a:r>
            <a:r>
              <a:rPr lang="ru-RU" dirty="0" err="1"/>
              <a:t>заңдылығында</a:t>
            </a:r>
            <a:r>
              <a:rPr lang="ru-RU" dirty="0"/>
              <a:t> </a:t>
            </a:r>
            <a:r>
              <a:rPr lang="ru-RU" dirty="0" err="1"/>
              <a:t>мемлекетте</a:t>
            </a:r>
            <a:r>
              <a:rPr lang="ru-RU" dirty="0"/>
              <a:t> </a:t>
            </a:r>
            <a:r>
              <a:rPr lang="ru-RU" dirty="0" err="1"/>
              <a:t>алынатын</a:t>
            </a:r>
            <a:r>
              <a:rPr lang="ru-RU" dirty="0"/>
              <a:t> </a:t>
            </a:r>
            <a:r>
              <a:rPr lang="ru-RU" dirty="0" err="1"/>
              <a:t>салықтардың</a:t>
            </a:r>
            <a:r>
              <a:rPr lang="ru-RU" dirty="0"/>
              <a:t> </a:t>
            </a:r>
            <a:r>
              <a:rPr lang="ru-RU" dirty="0" err="1"/>
              <a:t>толық</a:t>
            </a:r>
            <a:r>
              <a:rPr lang="ru-RU" dirty="0"/>
              <a:t> </a:t>
            </a:r>
            <a:r>
              <a:rPr lang="ru-RU" dirty="0" err="1"/>
              <a:t>тізімі</a:t>
            </a:r>
            <a:r>
              <a:rPr lang="ru-RU" dirty="0"/>
              <a:t> </a:t>
            </a:r>
            <a:r>
              <a:rPr lang="ru-RU" dirty="0" err="1"/>
              <a:t>мазмұндалуы</a:t>
            </a:r>
            <a:r>
              <a:rPr lang="ru-RU" dirty="0"/>
              <a:t> </a:t>
            </a:r>
            <a:r>
              <a:rPr lang="ru-RU" dirty="0" err="1"/>
              <a:t>керек</a:t>
            </a:r>
            <a:r>
              <a:rPr lang="ru-RU" dirty="0"/>
              <a:t>;</a:t>
            </a:r>
          </a:p>
          <a:p>
            <a:r>
              <a:rPr lang="ru-RU" dirty="0" err="1"/>
              <a:t>салық</a:t>
            </a:r>
            <a:r>
              <a:rPr lang="ru-RU" dirty="0"/>
              <a:t> </a:t>
            </a:r>
            <a:r>
              <a:rPr lang="ru-RU" dirty="0" err="1"/>
              <a:t>жүйесі</a:t>
            </a:r>
            <a:r>
              <a:rPr lang="ru-RU" dirty="0"/>
              <a:t> </a:t>
            </a:r>
            <a:r>
              <a:rPr lang="ru-RU" dirty="0" err="1"/>
              <a:t>салық</a:t>
            </a:r>
            <a:r>
              <a:rPr lang="ru-RU" dirty="0"/>
              <a:t> </a:t>
            </a:r>
            <a:r>
              <a:rPr lang="ru-RU" dirty="0" err="1"/>
              <a:t>төлеушілер</a:t>
            </a:r>
            <a:r>
              <a:rPr lang="ru-RU" dirty="0"/>
              <a:t> </a:t>
            </a:r>
            <a:r>
              <a:rPr lang="ru-RU" dirty="0" err="1"/>
              <a:t>үшін</a:t>
            </a:r>
            <a:r>
              <a:rPr lang="ru-RU" dirty="0"/>
              <a:t> </a:t>
            </a:r>
            <a:r>
              <a:rPr lang="ru-RU" dirty="0" err="1"/>
              <a:t>салықтан</a:t>
            </a:r>
            <a:r>
              <a:rPr lang="ru-RU" dirty="0"/>
              <a:t> </a:t>
            </a:r>
            <a:r>
              <a:rPr lang="ru-RU" dirty="0" err="1"/>
              <a:t>жалтару</a:t>
            </a:r>
            <a:r>
              <a:rPr lang="ru-RU" dirty="0"/>
              <a:t> </a:t>
            </a:r>
            <a:r>
              <a:rPr lang="ru-RU" dirty="0" err="1"/>
              <a:t>тиімсіз</a:t>
            </a:r>
            <a:r>
              <a:rPr lang="ru-RU" dirty="0"/>
              <a:t> </a:t>
            </a:r>
            <a:r>
              <a:rPr lang="ru-RU" dirty="0" err="1"/>
              <a:t>болатындай</a:t>
            </a:r>
            <a:r>
              <a:rPr lang="ru-RU" dirty="0"/>
              <a:t> </a:t>
            </a:r>
            <a:r>
              <a:rPr lang="ru-RU" dirty="0" err="1"/>
              <a:t>етіп</a:t>
            </a:r>
            <a:r>
              <a:rPr lang="ru-RU" dirty="0"/>
              <a:t> </a:t>
            </a:r>
            <a:r>
              <a:rPr lang="ru-RU" dirty="0" err="1"/>
              <a:t>жасалуы</a:t>
            </a:r>
            <a:r>
              <a:rPr lang="ru-RU" dirty="0"/>
              <a:t> </a:t>
            </a:r>
            <a:r>
              <a:rPr lang="ru-RU" dirty="0" err="1"/>
              <a:t>тиіс</a:t>
            </a:r>
            <a:r>
              <a:rPr lang="ru-RU" dirty="0"/>
              <a:t>; </a:t>
            </a:r>
          </a:p>
          <a:p>
            <a:r>
              <a:rPr lang="ru-RU" dirty="0" err="1"/>
              <a:t>салық</a:t>
            </a:r>
            <a:r>
              <a:rPr lang="ru-RU" dirty="0"/>
              <a:t> </a:t>
            </a:r>
            <a:r>
              <a:rPr lang="ru-RU" dirty="0" err="1"/>
              <a:t>жүйесінің</a:t>
            </a:r>
            <a:r>
              <a:rPr lang="ru-RU" dirty="0"/>
              <a:t> </a:t>
            </a:r>
            <a:r>
              <a:rPr lang="ru-RU" dirty="0" err="1"/>
              <a:t>қарапайымдылығы</a:t>
            </a:r>
            <a:r>
              <a:rPr lang="ru-RU" dirty="0"/>
              <a:t>. </a:t>
            </a:r>
            <a:r>
              <a:rPr lang="ru-RU" dirty="0" err="1"/>
              <a:t>Бұл</a:t>
            </a:r>
            <a:r>
              <a:rPr lang="ru-RU" dirty="0"/>
              <a:t> </a:t>
            </a:r>
            <a:r>
              <a:rPr lang="ru-RU" dirty="0" err="1"/>
              <a:t>әсіресе</a:t>
            </a:r>
            <a:r>
              <a:rPr lang="ru-RU" dirty="0"/>
              <a:t>, </a:t>
            </a:r>
            <a:r>
              <a:rPr lang="ru-RU" dirty="0" err="1"/>
              <a:t>салықтың</a:t>
            </a:r>
            <a:r>
              <a:rPr lang="ru-RU" dirty="0"/>
              <a:t> </a:t>
            </a:r>
            <a:r>
              <a:rPr lang="ru-RU" dirty="0" err="1"/>
              <a:t>дұрыс</a:t>
            </a:r>
            <a:r>
              <a:rPr lang="ru-RU" dirty="0"/>
              <a:t> </a:t>
            </a:r>
            <a:r>
              <a:rPr lang="ru-RU" dirty="0" err="1"/>
              <a:t>төленуі</a:t>
            </a:r>
            <a:r>
              <a:rPr lang="ru-RU" dirty="0"/>
              <a:t> </a:t>
            </a:r>
            <a:r>
              <a:rPr lang="ru-RU" dirty="0" err="1"/>
              <a:t>үшін</a:t>
            </a:r>
            <a:r>
              <a:rPr lang="ru-RU" dirty="0"/>
              <a:t> </a:t>
            </a:r>
            <a:r>
              <a:rPr lang="ru-RU" dirty="0" err="1"/>
              <a:t>бақылауды</a:t>
            </a:r>
            <a:r>
              <a:rPr lang="ru-RU" dirty="0"/>
              <a:t> </a:t>
            </a:r>
            <a:r>
              <a:rPr lang="ru-RU" dirty="0" err="1"/>
              <a:t>жүзеге</a:t>
            </a:r>
            <a:r>
              <a:rPr lang="ru-RU" dirty="0"/>
              <a:t> </a:t>
            </a:r>
            <a:r>
              <a:rPr lang="ru-RU" dirty="0" err="1"/>
              <a:t>асыруда</a:t>
            </a:r>
            <a:r>
              <a:rPr lang="ru-RU" dirty="0"/>
              <a:t> </a:t>
            </a:r>
            <a:r>
              <a:rPr lang="ru-RU" dirty="0" err="1"/>
              <a:t>маңызды</a:t>
            </a:r>
            <a:r>
              <a:rPr lang="ru-RU" dirty="0"/>
              <a:t>; </a:t>
            </a:r>
          </a:p>
          <a:p>
            <a:r>
              <a:rPr lang="ru-RU" dirty="0" err="1"/>
              <a:t>салық</a:t>
            </a:r>
            <a:r>
              <a:rPr lang="ru-RU" dirty="0"/>
              <a:t> </a:t>
            </a:r>
            <a:r>
              <a:rPr lang="ru-RU" dirty="0" err="1"/>
              <a:t>жүйесі</a:t>
            </a:r>
            <a:r>
              <a:rPr lang="ru-RU" dirty="0"/>
              <a:t> </a:t>
            </a:r>
            <a:r>
              <a:rPr lang="ru-RU" dirty="0" err="1"/>
              <a:t>салық</a:t>
            </a:r>
            <a:r>
              <a:rPr lang="ru-RU" dirty="0"/>
              <a:t> </a:t>
            </a:r>
            <a:r>
              <a:rPr lang="ru-RU" dirty="0" err="1"/>
              <a:t>төлеушінің</a:t>
            </a:r>
            <a:r>
              <a:rPr lang="ru-RU" dirty="0"/>
              <a:t> </a:t>
            </a:r>
            <a:r>
              <a:rPr lang="ru-RU" dirty="0" err="1"/>
              <a:t>өз</a:t>
            </a:r>
            <a:r>
              <a:rPr lang="ru-RU" dirty="0"/>
              <a:t> </a:t>
            </a:r>
            <a:r>
              <a:rPr lang="ru-RU" dirty="0" err="1"/>
              <a:t>қаражатын</a:t>
            </a:r>
            <a:r>
              <a:rPr lang="ru-RU" dirty="0"/>
              <a:t> </a:t>
            </a:r>
            <a:r>
              <a:rPr lang="ru-RU" dirty="0" err="1"/>
              <a:t>өндіріске</a:t>
            </a:r>
            <a:r>
              <a:rPr lang="ru-RU" dirty="0"/>
              <a:t> </a:t>
            </a:r>
            <a:r>
              <a:rPr lang="ru-RU" dirty="0" err="1"/>
              <a:t>салуына</a:t>
            </a:r>
            <a:r>
              <a:rPr lang="ru-RU" dirty="0"/>
              <a:t> </a:t>
            </a:r>
            <a:r>
              <a:rPr lang="ru-RU" dirty="0" err="1"/>
              <a:t>ықпал</a:t>
            </a:r>
            <a:r>
              <a:rPr lang="ru-RU" dirty="0"/>
              <a:t> </a:t>
            </a:r>
            <a:r>
              <a:rPr lang="ru-RU" dirty="0" err="1"/>
              <a:t>етуі</a:t>
            </a:r>
            <a:r>
              <a:rPr lang="ru-RU" dirty="0"/>
              <a:t> </a:t>
            </a:r>
            <a:r>
              <a:rPr lang="ru-RU" dirty="0" err="1"/>
              <a:t>керек</a:t>
            </a:r>
            <a:r>
              <a:rPr lang="ru-RU" dirty="0"/>
              <a:t>.</a:t>
            </a:r>
          </a:p>
          <a:p>
            <a:endParaRPr lang="ru-RU" dirty="0"/>
          </a:p>
        </p:txBody>
      </p:sp>
    </p:spTree>
    <p:extLst>
      <p:ext uri="{BB962C8B-B14F-4D97-AF65-F5344CB8AC3E}">
        <p14:creationId xmlns:p14="http://schemas.microsoft.com/office/powerpoint/2010/main" val="39662753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116</TotalTime>
  <Words>566</Words>
  <Application>Microsoft Office PowerPoint</Application>
  <PresentationFormat>Экран (4:3)</PresentationFormat>
  <Paragraphs>67</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2.Тақырып.  Қазақстан Республикасының салық жүйесі: құрылу кезеңдері мен бүгінгі жағдайына сипаттама </vt:lpstr>
      <vt:lpstr>Презентация PowerPoint</vt:lpstr>
      <vt:lpstr>Презентация PowerPoint</vt:lpstr>
      <vt:lpstr>Презентация PowerPoint</vt:lpstr>
      <vt:lpstr>Қазақстанда салық жүйесінің қалыптасуы мен даму кезеңдері </vt:lpstr>
      <vt:lpstr>ҚР салық  жүйесінің реформалану кезеңдеріне   келер болсақ, отандық әдебиеттерде 3 кезең көрсетілген. </vt:lpstr>
      <vt:lpstr>Презентация PowerPoint</vt:lpstr>
      <vt:lpstr>Презентация PowerPoint</vt:lpstr>
      <vt:lpstr>Салық жүйесіне қажетті негізгі талаптар мыналар: </vt:lpstr>
      <vt:lpstr>Салықтардың түрлері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2.Тақырып.  Қазақстан Республикасының салық жүйесі: құрылу кезеңдері мен бүгінгі жағдайына сипаттама </dc:title>
  <dc:creator>admin</dc:creator>
  <cp:lastModifiedBy>admin</cp:lastModifiedBy>
  <cp:revision>11</cp:revision>
  <dcterms:created xsi:type="dcterms:W3CDTF">2022-01-31T16:36:04Z</dcterms:created>
  <dcterms:modified xsi:type="dcterms:W3CDTF">2022-02-02T01:47:49Z</dcterms:modified>
</cp:coreProperties>
</file>